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9" r:id="rId1"/>
  </p:sldMasterIdLst>
  <p:notesMasterIdLst>
    <p:notesMasterId r:id="rId68"/>
  </p:notesMasterIdLst>
  <p:sldIdLst>
    <p:sldId id="256" r:id="rId2"/>
    <p:sldId id="276" r:id="rId3"/>
    <p:sldId id="327" r:id="rId4"/>
    <p:sldId id="328" r:id="rId5"/>
    <p:sldId id="329" r:id="rId6"/>
    <p:sldId id="330" r:id="rId7"/>
    <p:sldId id="331" r:id="rId8"/>
    <p:sldId id="332" r:id="rId9"/>
    <p:sldId id="277" r:id="rId10"/>
    <p:sldId id="333" r:id="rId11"/>
    <p:sldId id="334" r:id="rId12"/>
    <p:sldId id="335" r:id="rId13"/>
    <p:sldId id="336" r:id="rId14"/>
    <p:sldId id="337" r:id="rId15"/>
    <p:sldId id="338" r:id="rId16"/>
    <p:sldId id="339" r:id="rId17"/>
    <p:sldId id="340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EFF0ABF-A36A-8647-99A2-B4440D7C6AD8}">
          <p14:sldIdLst>
            <p14:sldId id="256"/>
            <p14:sldId id="276"/>
            <p14:sldId id="327"/>
            <p14:sldId id="328"/>
            <p14:sldId id="329"/>
            <p14:sldId id="330"/>
            <p14:sldId id="331"/>
            <p14:sldId id="332"/>
            <p14:sldId id="277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B02"/>
    <a:srgbClr val="FFEB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571"/>
    <p:restoredTop sz="93793"/>
  </p:normalViewPr>
  <p:slideViewPr>
    <p:cSldViewPr snapToGrid="0" snapToObjects="1">
      <p:cViewPr varScale="1">
        <p:scale>
          <a:sx n="21" d="100"/>
          <a:sy n="21" d="100"/>
        </p:scale>
        <p:origin x="192" y="10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B03C84-9352-1D46-9888-D77479E5147A}" type="datetimeFigureOut">
              <a:rPr lang="en-US" smtClean="0"/>
              <a:t>10/1/22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B66892-C2EA-E745-957C-499D3FEBF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163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9AF9524-AEB3-B744-86E6-82500FE9A891}" type="datetimeFigureOut">
              <a:rPr lang="en-US" smtClean="0"/>
              <a:t>10/1/22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BED7782-9F9A-CC48-B932-F296E0704DD4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12" name="Picture 2" descr="University of Tehran - Wikipedia">
            <a:extLst>
              <a:ext uri="{FF2B5EF4-FFF2-40B4-BE49-F238E27FC236}">
                <a16:creationId xmlns:a16="http://schemas.microsoft.com/office/drawing/2014/main" id="{2D34036B-10CA-F449-B970-2B224A72D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091553" y="359568"/>
            <a:ext cx="905184" cy="90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188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9524-AEB3-B744-86E6-82500FE9A891}" type="datetimeFigureOut">
              <a:rPr lang="en-US" smtClean="0"/>
              <a:t>10/1/22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D7782-9F9A-CC48-B932-F296E0704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3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9524-AEB3-B744-86E6-82500FE9A891}" type="datetimeFigureOut">
              <a:rPr lang="en-US" smtClean="0"/>
              <a:t>10/1/22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D7782-9F9A-CC48-B932-F296E0704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31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9524-AEB3-B744-86E6-82500FE9A891}" type="datetimeFigureOut">
              <a:rPr lang="en-US" smtClean="0"/>
              <a:t>10/1/22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D7782-9F9A-CC48-B932-F296E0704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87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9AF9524-AEB3-B744-86E6-82500FE9A891}" type="datetimeFigureOut">
              <a:rPr lang="en-US" smtClean="0"/>
              <a:t>10/1/22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BED7782-9F9A-CC48-B932-F296E0704DD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95400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9524-AEB3-B744-86E6-82500FE9A891}" type="datetimeFigureOut">
              <a:rPr lang="en-US" smtClean="0"/>
              <a:t>10/1/22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D7782-9F9A-CC48-B932-F296E0704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07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9524-AEB3-B744-86E6-82500FE9A891}" type="datetimeFigureOut">
              <a:rPr lang="en-US" smtClean="0"/>
              <a:t>10/1/22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D7782-9F9A-CC48-B932-F296E0704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177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9524-AEB3-B744-86E6-82500FE9A891}" type="datetimeFigureOut">
              <a:rPr lang="en-US" smtClean="0"/>
              <a:t>10/1/22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D7782-9F9A-CC48-B932-F296E0704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467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9524-AEB3-B744-86E6-82500FE9A891}" type="datetimeFigureOut">
              <a:rPr lang="en-US" smtClean="0"/>
              <a:t>10/1/22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D7782-9F9A-CC48-B932-F296E0704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688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9AF9524-AEB3-B744-86E6-82500FE9A891}" type="datetimeFigureOut">
              <a:rPr lang="en-US" smtClean="0"/>
              <a:t>10/1/22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BED7782-9F9A-CC48-B932-F296E0704DD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78886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9AF9524-AEB3-B744-86E6-82500FE9A891}" type="datetimeFigureOut">
              <a:rPr lang="en-US" smtClean="0"/>
              <a:t>10/1/22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BED7782-9F9A-CC48-B932-F296E0704DD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60853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09AF9524-AEB3-B744-86E6-82500FE9A891}" type="datetimeFigureOut">
              <a:rPr lang="en-US" smtClean="0"/>
              <a:t>10/1/22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EBED7782-9F9A-CC48-B932-F296E0704DD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2" descr="University of Tehran - Wikipedia">
            <a:extLst>
              <a:ext uri="{FF2B5EF4-FFF2-40B4-BE49-F238E27FC236}">
                <a16:creationId xmlns:a16="http://schemas.microsoft.com/office/drawing/2014/main" id="{C8EE21CB-1DC5-684B-B65D-2ABEBFA43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091553" y="359568"/>
            <a:ext cx="905184" cy="90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599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bg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10EA7-231A-FE49-A358-71850DD329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Neural </a:t>
            </a:r>
            <a:br>
              <a:rPr lang="en-US" dirty="0"/>
            </a:br>
            <a:r>
              <a:rPr lang="en-US" dirty="0"/>
              <a:t>Language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5A33A7-0FE7-A94B-884E-F935F6B640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sz="5500" dirty="0">
                <a:solidFill>
                  <a:schemeClr val="bg2">
                    <a:lumMod val="25000"/>
                  </a:schemeClr>
                </a:solidFill>
              </a:rPr>
              <a:t>FMNLP, Fall 1401</a:t>
            </a:r>
            <a:endParaRPr lang="fa-IR" sz="55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5500" dirty="0">
                <a:solidFill>
                  <a:schemeClr val="bg2">
                    <a:lumMod val="25000"/>
                  </a:schemeClr>
                </a:solidFill>
              </a:rPr>
              <a:t>Yadollah Yaghoobzadeh</a:t>
            </a:r>
          </a:p>
          <a:p>
            <a:r>
              <a:rPr lang="en-US" sz="5500" dirty="0">
                <a:solidFill>
                  <a:schemeClr val="bg2">
                    <a:lumMod val="25000"/>
                  </a:schemeClr>
                </a:solidFill>
              </a:rPr>
              <a:t>University of Tehran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7CDD7D-8F56-8546-800A-8C6807989167}"/>
              </a:ext>
            </a:extLst>
          </p:cNvPr>
          <p:cNvSpPr txBox="1"/>
          <p:nvPr/>
        </p:nvSpPr>
        <p:spPr>
          <a:xfrm>
            <a:off x="3139226" y="4837991"/>
            <a:ext cx="609814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br>
              <a:rPr lang="en-US" sz="14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Most slides are take from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Umass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CS685 (https://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people.cs.umass.edu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/~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miyyer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/cs685/)</a:t>
            </a:r>
          </a:p>
        </p:txBody>
      </p:sp>
    </p:spTree>
    <p:extLst>
      <p:ext uri="{BB962C8B-B14F-4D97-AF65-F5344CB8AC3E}">
        <p14:creationId xmlns:p14="http://schemas.microsoft.com/office/powerpoint/2010/main" val="4046085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B838F-3FBE-DF4B-B618-3A2CDE913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Language Modeling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DF104F-B3C3-114D-A756-BB7D197972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383284"/>
            <a:ext cx="9601200" cy="338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998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9B59F-67CE-E243-8F96-83940016F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estimate these probabilities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F4702-5541-C241-AE9F-4648CC514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900" dirty="0">
                <a:effectLst/>
                <a:latin typeface="TrebuchetMS" panose="020B0603020202020204" pitchFamily="34" charset="0"/>
              </a:rPr>
              <a:t>Could we just count and divide?</a:t>
            </a:r>
          </a:p>
          <a:p>
            <a:endParaRPr lang="en-US" sz="1800" dirty="0">
              <a:latin typeface="TrebuchetMS" panose="020B0603020202020204" pitchFamily="34" charset="0"/>
            </a:endParaRPr>
          </a:p>
          <a:p>
            <a:endParaRPr lang="en-US" sz="1800" dirty="0">
              <a:effectLst/>
              <a:latin typeface="TrebuchetMS" panose="020B0603020202020204" pitchFamily="34" charset="0"/>
            </a:endParaRPr>
          </a:p>
          <a:p>
            <a:endParaRPr lang="en-US" sz="1800" dirty="0">
              <a:latin typeface="TrebuchetMS" panose="020B0603020202020204" pitchFamily="34" charset="0"/>
            </a:endParaRPr>
          </a:p>
          <a:p>
            <a:endParaRPr lang="en-US" sz="1800" dirty="0">
              <a:effectLst/>
              <a:latin typeface="TrebuchetMS" panose="020B0603020202020204" pitchFamily="34" charset="0"/>
            </a:endParaRPr>
          </a:p>
          <a:p>
            <a:endParaRPr lang="en-US" sz="1800" dirty="0">
              <a:latin typeface="TrebuchetMS" panose="020B0603020202020204" pitchFamily="34" charset="0"/>
            </a:endParaRPr>
          </a:p>
          <a:p>
            <a:endParaRPr lang="en-US" sz="1800" dirty="0">
              <a:effectLst/>
              <a:latin typeface="TrebuchetMS" panose="020B0603020202020204" pitchFamily="34" charset="0"/>
            </a:endParaRPr>
          </a:p>
          <a:p>
            <a:endParaRPr lang="en-US" sz="1800" dirty="0">
              <a:effectLst/>
              <a:latin typeface="TrebuchetMS" panose="020B0603020202020204" pitchFamily="34" charset="0"/>
            </a:endParaRPr>
          </a:p>
          <a:p>
            <a:r>
              <a:rPr lang="en-US" sz="2900" dirty="0">
                <a:effectLst/>
                <a:latin typeface="TrebuchetMS" panose="020B0603020202020204" pitchFamily="34" charset="0"/>
              </a:rPr>
              <a:t>No! Too many possible sentences!</a:t>
            </a:r>
          </a:p>
          <a:p>
            <a:r>
              <a:rPr lang="en-US" sz="2900" dirty="0">
                <a:effectLst/>
                <a:latin typeface="TrebuchetMS" panose="020B0603020202020204" pitchFamily="34" charset="0"/>
              </a:rPr>
              <a:t>We’ll never see enough data for estimating these </a:t>
            </a:r>
            <a:br>
              <a:rPr lang="en-US" sz="2900" dirty="0">
                <a:effectLst/>
                <a:latin typeface="TrebuchetMS" panose="020B0603020202020204" pitchFamily="34" charset="0"/>
              </a:rPr>
            </a:br>
            <a:endParaRPr lang="en-US" sz="3200" dirty="0">
              <a:effectLst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312661-426C-B84A-8E47-CEE354B81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2845695"/>
            <a:ext cx="5892800" cy="147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1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AC97-4170-C74B-8B78-1F6D9205D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Assumption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4666EC-D259-0F44-9581-739D228B5E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521883"/>
            <a:ext cx="9601200" cy="15108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2BEBAD-747F-344A-AA9C-8DD26D9B773F}"/>
              </a:ext>
            </a:extLst>
          </p:cNvPr>
          <p:cNvSpPr txBox="1"/>
          <p:nvPr/>
        </p:nvSpPr>
        <p:spPr>
          <a:xfrm>
            <a:off x="1693333" y="3420533"/>
            <a:ext cx="6896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effectLst/>
                <a:latin typeface="TrebuchetMS" panose="020B0603020202020204" pitchFamily="34" charset="0"/>
              </a:rPr>
              <a:t>In other words, we approximate each component in the product </a:t>
            </a:r>
            <a:endParaRPr lang="en-US" dirty="0">
              <a:effectLst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23F2CB-BEBA-B740-BA3F-81C68F614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216" y="4412333"/>
            <a:ext cx="8453967" cy="86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9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77303-F06E-924A-8164-B6F665B6D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N-gram models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73419-660C-0848-966F-6936CCD54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  <a:latin typeface="TrebuchetMS" panose="020B0603020202020204" pitchFamily="34" charset="0"/>
              </a:rPr>
              <a:t>K is N in the N-gram</a:t>
            </a:r>
          </a:p>
          <a:p>
            <a:r>
              <a:rPr lang="en-US" dirty="0">
                <a:latin typeface="TrebuchetMS" panose="020B0603020202020204" pitchFamily="34" charset="0"/>
              </a:rPr>
              <a:t>We can have </a:t>
            </a:r>
            <a:r>
              <a:rPr lang="en-US" dirty="0">
                <a:effectLst/>
                <a:latin typeface="TrebuchetMS" panose="020B0603020202020204" pitchFamily="34" charset="0"/>
              </a:rPr>
              <a:t>unigram, bigram trigrams, 4-grams, 5-grams</a:t>
            </a:r>
          </a:p>
          <a:p>
            <a:pPr lvl="1"/>
            <a:r>
              <a:rPr lang="en-US" dirty="0">
                <a:latin typeface="TrebuchetMS" panose="020B0603020202020204" pitchFamily="34" charset="0"/>
              </a:rPr>
              <a:t>But i</a:t>
            </a:r>
            <a:r>
              <a:rPr lang="en-US" dirty="0">
                <a:effectLst/>
                <a:latin typeface="TrebuchetMS" panose="020B0603020202020204" pitchFamily="34" charset="0"/>
              </a:rPr>
              <a:t>n general this is an insufficient model of language </a:t>
            </a:r>
            <a:endParaRPr lang="en-US" sz="2400" dirty="0"/>
          </a:p>
          <a:p>
            <a:pPr lvl="1"/>
            <a:r>
              <a:rPr lang="en-US" dirty="0">
                <a:effectLst/>
                <a:latin typeface="TrebuchetMS" panose="020B0603020202020204" pitchFamily="34" charset="0"/>
              </a:rPr>
              <a:t>because language has </a:t>
            </a:r>
            <a:r>
              <a:rPr lang="en-US" b="1" dirty="0">
                <a:solidFill>
                  <a:srgbClr val="007F00"/>
                </a:solidFill>
                <a:effectLst/>
                <a:latin typeface="TrebuchetMS" panose="020B0603020202020204" pitchFamily="34" charset="0"/>
              </a:rPr>
              <a:t>long-distance dependencies</a:t>
            </a:r>
            <a:r>
              <a:rPr lang="en-US" dirty="0">
                <a:effectLst/>
                <a:latin typeface="TrebuchetMS" panose="020B0603020202020204" pitchFamily="34" charset="0"/>
              </a:rPr>
              <a:t>: </a:t>
            </a:r>
            <a:endParaRPr lang="en-US" sz="2400" dirty="0">
              <a:effectLst/>
            </a:endParaRPr>
          </a:p>
          <a:p>
            <a:pPr marL="0" indent="0" algn="ctr">
              <a:buNone/>
            </a:pPr>
            <a:r>
              <a:rPr lang="en-US" dirty="0">
                <a:effectLst/>
                <a:latin typeface="TrebuchetMS" panose="020B0603020202020204" pitchFamily="34" charset="0"/>
              </a:rPr>
              <a:t>“The computer which I had just put into the server room on the fifth floor </a:t>
            </a:r>
            <a:r>
              <a:rPr lang="en-US" u="sng" dirty="0">
                <a:effectLst/>
                <a:latin typeface="TrebuchetMS" panose="020B0603020202020204" pitchFamily="34" charset="0"/>
              </a:rPr>
              <a:t>crashed</a:t>
            </a:r>
            <a:r>
              <a:rPr lang="en-US" dirty="0">
                <a:effectLst/>
                <a:latin typeface="TrebuchetMS" panose="020B0603020202020204" pitchFamily="34" charset="0"/>
              </a:rPr>
              <a:t>.” </a:t>
            </a:r>
            <a:endParaRPr lang="en-US" sz="2400" dirty="0">
              <a:effectLst/>
            </a:endParaRP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6C1FC9-D79C-D146-B8F1-7B735988F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017" y="1428750"/>
            <a:ext cx="8453967" cy="86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36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5A624-94CC-7348-892B-2951A7ACE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Bigram estimates of sentence probabilities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121724-6BCB-344F-A834-C534FDD4A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761067"/>
            <a:ext cx="4902665" cy="30183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512348-AAB5-5E48-80C2-85FEA29A99EE}"/>
              </a:ext>
            </a:extLst>
          </p:cNvPr>
          <p:cNvSpPr txBox="1"/>
          <p:nvPr/>
        </p:nvSpPr>
        <p:spPr>
          <a:xfrm>
            <a:off x="3822932" y="5254536"/>
            <a:ext cx="59184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effectLst/>
                <a:latin typeface="HelveticaNeue" panose="02000503000000020004" pitchFamily="2" charset="0"/>
              </a:rPr>
              <a:t>these probabilities get super tiny when we have longer inputs w/ more infrequent words... how can we get around this? </a:t>
            </a:r>
            <a:endParaRPr lang="en-US" sz="2000" dirty="0">
              <a:effectLst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79265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9913E-25BF-574E-BE82-67B741331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Logs to avoid underflow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746A47-FF36-2644-9F18-96F145E36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825750"/>
            <a:ext cx="74422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73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7A3BF-1E83-484F-AC27-B85F474B6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using perplexity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E23F5-B9DD-4148-A8C9-1304C1273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014133"/>
          </a:xfrm>
        </p:spPr>
        <p:txBody>
          <a:bodyPr>
            <a:norm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The best language model is one</a:t>
            </a:r>
            <a:r>
              <a:rPr lang="en-US" sz="1800" dirty="0">
                <a:latin typeface="Calibri" panose="020F0502020204030204" pitchFamily="34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</a:rPr>
              <a:t>that</a:t>
            </a:r>
            <a:r>
              <a:rPr lang="en-US" sz="1800" dirty="0">
                <a:latin typeface="Calibri" panose="020F0502020204030204" pitchFamily="34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</a:rPr>
              <a:t>best</a:t>
            </a:r>
            <a:r>
              <a:rPr lang="en-US" sz="1800" dirty="0">
                <a:latin typeface="Calibri" panose="020F0502020204030204" pitchFamily="34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</a:rPr>
              <a:t>predicts</a:t>
            </a:r>
            <a:r>
              <a:rPr lang="en-US" sz="1800" dirty="0">
                <a:latin typeface="Calibri" panose="020F0502020204030204" pitchFamily="34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</a:rPr>
              <a:t>an</a:t>
            </a:r>
            <a:r>
              <a:rPr lang="en-US" sz="1800" dirty="0">
                <a:latin typeface="Calibri" panose="020F0502020204030204" pitchFamily="34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</a:rPr>
              <a:t>unseen</a:t>
            </a:r>
            <a:r>
              <a:rPr lang="en-US" sz="1800" dirty="0">
                <a:latin typeface="Calibri" panose="020F0502020204030204" pitchFamily="34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</a:rPr>
              <a:t>test</a:t>
            </a:r>
            <a:r>
              <a:rPr lang="en-US" sz="1800" dirty="0">
                <a:latin typeface="Calibri" panose="020F0502020204030204" pitchFamily="34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</a:rPr>
              <a:t>set.</a:t>
            </a: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</a:rPr>
              <a:t>Gives the highest P(sentence) 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</a:rPr>
              <a:t> Perplexity is the inverse probability of the test set, normalized by the number  of words: </a:t>
            </a:r>
          </a:p>
          <a:p>
            <a:endParaRPr lang="en-US" dirty="0">
              <a:effectLst/>
            </a:endParaRPr>
          </a:p>
          <a:p>
            <a:endParaRPr lang="en-US" sz="2000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4DB196-F3DA-664F-AC2E-5DC5EF605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400" y="3505200"/>
            <a:ext cx="2794000" cy="698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BF29BC-34AD-1743-8943-6FC44F01A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916" y="4213338"/>
            <a:ext cx="1928283" cy="8222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FC5BF1-4CF3-DC4B-986C-F6C1D1081E06}"/>
              </a:ext>
            </a:extLst>
          </p:cNvPr>
          <p:cNvSpPr txBox="1"/>
          <p:nvPr/>
        </p:nvSpPr>
        <p:spPr>
          <a:xfrm>
            <a:off x="1964267" y="5909733"/>
            <a:ext cx="595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/>
                <a:latin typeface="Calibri" panose="020F0502020204030204" pitchFamily="34" charset="0"/>
              </a:rPr>
              <a:t>Minimizing perplexity is the same as maximizing probability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93138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ACEFA-841F-8343-821F-0FD5F166E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modeling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E717C-1CAE-624E-B29A-A43580133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effectLst/>
                <a:latin typeface="TrebuchetMS" panose="020B0603020202020204" pitchFamily="34" charset="0"/>
              </a:rPr>
              <a:t>Goal: compute the probability of a sentence or sequence of words: </a:t>
            </a:r>
            <a:endParaRPr lang="en-US" dirty="0">
              <a:effectLst/>
            </a:endParaRPr>
          </a:p>
          <a:p>
            <a:pPr marL="0" indent="0" algn="ctr">
              <a:buNone/>
            </a:pPr>
            <a:r>
              <a:rPr lang="en-US" sz="1800" dirty="0">
                <a:effectLst/>
                <a:latin typeface="TrebuchetMS" panose="020B0603020202020204" pitchFamily="34" charset="0"/>
              </a:rPr>
              <a:t>P(W) = P(w</a:t>
            </a:r>
            <a:r>
              <a:rPr lang="en-US" sz="1800" baseline="-25000" dirty="0">
                <a:effectLst/>
                <a:latin typeface="TrebuchetMS" panose="020B0603020202020204" pitchFamily="34" charset="0"/>
              </a:rPr>
              <a:t>1</a:t>
            </a:r>
            <a:r>
              <a:rPr lang="en-US" sz="1800" dirty="0">
                <a:effectLst/>
                <a:latin typeface="TrebuchetMS" panose="020B0603020202020204" pitchFamily="34" charset="0"/>
              </a:rPr>
              <a:t>,w</a:t>
            </a:r>
            <a:r>
              <a:rPr lang="en-US" sz="1800" baseline="-25000" dirty="0">
                <a:effectLst/>
                <a:latin typeface="TrebuchetMS" panose="020B0603020202020204" pitchFamily="34" charset="0"/>
              </a:rPr>
              <a:t>2</a:t>
            </a:r>
            <a:r>
              <a:rPr lang="en-US" sz="1800" dirty="0">
                <a:effectLst/>
                <a:latin typeface="TrebuchetMS" panose="020B0603020202020204" pitchFamily="34" charset="0"/>
              </a:rPr>
              <a:t>,w</a:t>
            </a:r>
            <a:r>
              <a:rPr lang="en-US" sz="1800" baseline="-25000" dirty="0">
                <a:effectLst/>
                <a:latin typeface="TrebuchetMS" panose="020B0603020202020204" pitchFamily="34" charset="0"/>
              </a:rPr>
              <a:t>3</a:t>
            </a:r>
            <a:r>
              <a:rPr lang="en-US" sz="1800" dirty="0">
                <a:effectLst/>
                <a:latin typeface="TrebuchetMS" panose="020B0603020202020204" pitchFamily="34" charset="0"/>
              </a:rPr>
              <a:t>,w</a:t>
            </a:r>
            <a:r>
              <a:rPr lang="en-US" sz="1800" baseline="-25000" dirty="0">
                <a:effectLst/>
                <a:latin typeface="TrebuchetMS" panose="020B0603020202020204" pitchFamily="34" charset="0"/>
              </a:rPr>
              <a:t>4</a:t>
            </a:r>
            <a:r>
              <a:rPr lang="en-US" sz="1800" dirty="0">
                <a:effectLst/>
                <a:latin typeface="TrebuchetMS" panose="020B0603020202020204" pitchFamily="34" charset="0"/>
              </a:rPr>
              <a:t>,w</a:t>
            </a:r>
            <a:r>
              <a:rPr lang="en-US" sz="1800" baseline="-25000" dirty="0">
                <a:effectLst/>
                <a:latin typeface="TrebuchetMS" panose="020B0603020202020204" pitchFamily="34" charset="0"/>
              </a:rPr>
              <a:t>5</a:t>
            </a:r>
            <a:r>
              <a:rPr lang="en-US" sz="1800" dirty="0">
                <a:effectLst/>
                <a:latin typeface="TrebuchetMS" panose="020B0603020202020204" pitchFamily="34" charset="0"/>
              </a:rPr>
              <a:t>...</a:t>
            </a:r>
            <a:r>
              <a:rPr lang="en-US" sz="1800" dirty="0" err="1">
                <a:effectLst/>
                <a:latin typeface="TrebuchetMS" panose="020B0603020202020204" pitchFamily="34" charset="0"/>
              </a:rPr>
              <a:t>w</a:t>
            </a:r>
            <a:r>
              <a:rPr lang="en-US" sz="1800" baseline="-25000" dirty="0" err="1">
                <a:effectLst/>
                <a:latin typeface="TrebuchetMS" panose="020B0603020202020204" pitchFamily="34" charset="0"/>
              </a:rPr>
              <a:t>n</a:t>
            </a:r>
            <a:r>
              <a:rPr lang="en-US" sz="1800" dirty="0">
                <a:effectLst/>
                <a:latin typeface="TrebuchetMS" panose="020B0603020202020204" pitchFamily="34" charset="0"/>
              </a:rPr>
              <a:t>) </a:t>
            </a:r>
          </a:p>
          <a:p>
            <a:pPr marL="0" indent="0" algn="ctr">
              <a:buNone/>
            </a:pPr>
            <a:endParaRPr lang="en-US" sz="1800" dirty="0">
              <a:latin typeface="TrebuchetMS" panose="020B0603020202020204" pitchFamily="34" charset="0"/>
            </a:endParaRPr>
          </a:p>
          <a:p>
            <a:r>
              <a:rPr lang="en-US" sz="1800" dirty="0">
                <a:effectLst/>
                <a:latin typeface="TrebuchetMS" panose="020B0603020202020204" pitchFamily="34" charset="0"/>
              </a:rPr>
              <a:t>Related task: probability of an upcoming word: P(w5|w1,w2,w3,w4) </a:t>
            </a:r>
            <a:endParaRPr lang="en-US" dirty="0">
              <a:effectLst/>
            </a:endParaRPr>
          </a:p>
          <a:p>
            <a:r>
              <a:rPr lang="en-US" sz="1800" dirty="0">
                <a:effectLst/>
                <a:latin typeface="TrebuchetMS" panose="020B0603020202020204" pitchFamily="34" charset="0"/>
              </a:rPr>
              <a:t>A model that computes either of these:</a:t>
            </a:r>
            <a:br>
              <a:rPr lang="en-US" sz="1800" dirty="0">
                <a:effectLst/>
                <a:latin typeface="TrebuchetMS" panose="020B0603020202020204" pitchFamily="34" charset="0"/>
              </a:rPr>
            </a:br>
            <a:r>
              <a:rPr lang="en-US" sz="1800" dirty="0">
                <a:effectLst/>
                <a:latin typeface="TrebuchetMS" panose="020B0603020202020204" pitchFamily="34" charset="0"/>
              </a:rPr>
              <a:t>P(W) or P(w</a:t>
            </a:r>
            <a:r>
              <a:rPr lang="en-US" sz="1800" baseline="-25000" dirty="0">
                <a:effectLst/>
                <a:latin typeface="TrebuchetMS" panose="020B0603020202020204" pitchFamily="34" charset="0"/>
              </a:rPr>
              <a:t>n</a:t>
            </a:r>
            <a:r>
              <a:rPr lang="en-US" sz="1800" dirty="0">
                <a:effectLst/>
                <a:latin typeface="TrebuchetMS" panose="020B0603020202020204" pitchFamily="34" charset="0"/>
              </a:rPr>
              <a:t>|w</a:t>
            </a:r>
            <a:r>
              <a:rPr lang="en-US" sz="1800" baseline="-25000" dirty="0">
                <a:effectLst/>
                <a:latin typeface="TrebuchetMS" panose="020B0603020202020204" pitchFamily="34" charset="0"/>
              </a:rPr>
              <a:t>1</a:t>
            </a:r>
            <a:r>
              <a:rPr lang="en-US" sz="1800" dirty="0">
                <a:effectLst/>
                <a:latin typeface="TrebuchetMS" panose="020B0603020202020204" pitchFamily="34" charset="0"/>
              </a:rPr>
              <a:t>,w</a:t>
            </a:r>
            <a:r>
              <a:rPr lang="en-US" sz="1800" baseline="-25000" dirty="0">
                <a:effectLst/>
                <a:latin typeface="TrebuchetMS" panose="020B0603020202020204" pitchFamily="34" charset="0"/>
              </a:rPr>
              <a:t>2</a:t>
            </a:r>
            <a:r>
              <a:rPr lang="en-US" sz="1800" dirty="0">
                <a:effectLst/>
                <a:latin typeface="TrebuchetMS" panose="020B0603020202020204" pitchFamily="34" charset="0"/>
              </a:rPr>
              <a:t>...w</a:t>
            </a:r>
            <a:r>
              <a:rPr lang="en-US" sz="1800" baseline="-25000" dirty="0">
                <a:effectLst/>
                <a:latin typeface="TrebuchetMS" panose="020B0603020202020204" pitchFamily="34" charset="0"/>
              </a:rPr>
              <a:t>n-1</a:t>
            </a:r>
            <a:r>
              <a:rPr lang="en-US" sz="1800" dirty="0">
                <a:effectLst/>
                <a:latin typeface="TrebuchetMS" panose="020B0603020202020204" pitchFamily="34" charset="0"/>
              </a:rPr>
              <a:t>) is called a </a:t>
            </a:r>
            <a:r>
              <a:rPr lang="en-US" sz="1800" b="1" dirty="0">
                <a:solidFill>
                  <a:srgbClr val="A3001E"/>
                </a:solidFill>
                <a:effectLst/>
                <a:latin typeface="TrebuchetMS" panose="020B0603020202020204" pitchFamily="34" charset="0"/>
              </a:rPr>
              <a:t>language model </a:t>
            </a:r>
            <a:r>
              <a:rPr lang="en-US" sz="1800" dirty="0">
                <a:effectLst/>
                <a:latin typeface="TrebuchetMS" panose="020B0603020202020204" pitchFamily="34" charset="0"/>
              </a:rPr>
              <a:t>or </a:t>
            </a:r>
            <a:r>
              <a:rPr lang="en-US" sz="1800" b="1" dirty="0">
                <a:solidFill>
                  <a:srgbClr val="A3001E"/>
                </a:solidFill>
                <a:effectLst/>
                <a:latin typeface="TrebuchetMS" panose="020B0603020202020204" pitchFamily="34" charset="0"/>
              </a:rPr>
              <a:t>LM </a:t>
            </a:r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r>
              <a:rPr lang="en-US" dirty="0"/>
              <a:t>We can compute the joint probability using the chain rule:</a:t>
            </a:r>
          </a:p>
          <a:p>
            <a:pPr lvl="1"/>
            <a:r>
              <a:rPr lang="en-US" dirty="0"/>
              <a:t>P(x1,x2,x3,...,</a:t>
            </a:r>
            <a:r>
              <a:rPr lang="en-US" dirty="0" err="1"/>
              <a:t>xn</a:t>
            </a:r>
            <a:r>
              <a:rPr lang="en-US" dirty="0"/>
              <a:t>) = P(x1)P(x2|x1)P(x3|x1,x2)...P(xn|x1,...,xn-1)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32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CFB7B-D90F-0446-8121-DDAE6C40C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</a:t>
            </a:r>
            <a:r>
              <a:rPr lang="en-US" dirty="0">
                <a:effectLst/>
              </a:rPr>
              <a:t>-gram models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B3F2A3-AB91-564B-9BE2-2A50A83979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3509031"/>
            <a:ext cx="9601200" cy="113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70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32883AE-EF8B-284D-A768-02840F440327}"/>
              </a:ext>
            </a:extLst>
          </p:cNvPr>
          <p:cNvSpPr/>
          <p:nvPr/>
        </p:nvSpPr>
        <p:spPr>
          <a:xfrm>
            <a:off x="1371600" y="1854869"/>
            <a:ext cx="7611035" cy="1170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DB7D20-CED9-2C45-9775-F54FCFD0D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769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Problems</a:t>
            </a:r>
            <a:r>
              <a:rPr lang="en-US" dirty="0"/>
              <a:t> with n-gram Language Models 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9B6266-254B-4543-9988-ADC45071A873}"/>
              </a:ext>
            </a:extLst>
          </p:cNvPr>
          <p:cNvSpPr txBox="1"/>
          <p:nvPr/>
        </p:nvSpPr>
        <p:spPr>
          <a:xfrm>
            <a:off x="1949823" y="1936376"/>
            <a:ext cx="4927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Problem</a:t>
            </a:r>
            <a:r>
              <a:rPr lang="en-US" dirty="0"/>
              <a:t>: what if “students opened their </a:t>
            </a:r>
            <a:r>
              <a:rPr lang="en-US" dirty="0" err="1"/>
              <a:t>w</a:t>
            </a:r>
            <a:r>
              <a:rPr lang="en-US" baseline="-25000" dirty="0" err="1"/>
              <a:t>j</a:t>
            </a:r>
            <a:r>
              <a:rPr lang="en-US" dirty="0"/>
              <a:t>“ never occurred in data?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A55410-2C7F-8749-83EF-FFB475A42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071" y="3832413"/>
            <a:ext cx="8471647" cy="12399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C6F5CB-01B5-8D4A-95EF-6BA987481270}"/>
              </a:ext>
            </a:extLst>
          </p:cNvPr>
          <p:cNvSpPr txBox="1"/>
          <p:nvPr/>
        </p:nvSpPr>
        <p:spPr>
          <a:xfrm>
            <a:off x="1371600" y="1485537"/>
            <a:ext cx="1821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Sparsity problem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A93E89-5540-014D-A31A-D5280D3EE74F}"/>
              </a:ext>
            </a:extLst>
          </p:cNvPr>
          <p:cNvSpPr txBox="1"/>
          <p:nvPr/>
        </p:nvSpPr>
        <p:spPr>
          <a:xfrm>
            <a:off x="1949823" y="2602105"/>
            <a:ext cx="2827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j</a:t>
            </a:r>
            <a:r>
              <a:rPr lang="en-US" baseline="-25000" dirty="0"/>
              <a:t> </a:t>
            </a:r>
            <a:r>
              <a:rPr lang="en-US" dirty="0"/>
              <a:t>will have zero probability.</a:t>
            </a:r>
          </a:p>
        </p:txBody>
      </p:sp>
    </p:spTree>
    <p:extLst>
      <p:ext uri="{BB962C8B-B14F-4D97-AF65-F5344CB8AC3E}">
        <p14:creationId xmlns:p14="http://schemas.microsoft.com/office/powerpoint/2010/main" val="206584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45A4C-2BAE-B441-ADAD-A1945D30B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 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2F2CBE-1C7C-D742-A81D-D0C55AD08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Today the first CA will be posted.</a:t>
            </a:r>
          </a:p>
          <a:p>
            <a:r>
              <a:rPr lang="en-US" dirty="0"/>
              <a:t>You have 10 days to submit your solution.</a:t>
            </a:r>
          </a:p>
          <a:p>
            <a:r>
              <a:rPr lang="en-US" dirty="0"/>
              <a:t>For all of your CAs, you have 5 grace days for the late submission. Once you reach the 5 days limit, we will accept your submission.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753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E35D5-CD59-E642-8434-FD32909EF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9973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Problems</a:t>
            </a:r>
            <a:r>
              <a:rPr lang="en-US" dirty="0"/>
              <a:t> with n-gram Language Models 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D1583E-6C3F-9442-BADD-2E43A14ED7A5}"/>
              </a:ext>
            </a:extLst>
          </p:cNvPr>
          <p:cNvSpPr/>
          <p:nvPr/>
        </p:nvSpPr>
        <p:spPr>
          <a:xfrm>
            <a:off x="2407019" y="1854869"/>
            <a:ext cx="7611035" cy="1170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C021E5-0623-5848-B126-D174424D37F5}"/>
              </a:ext>
            </a:extLst>
          </p:cNvPr>
          <p:cNvSpPr txBox="1"/>
          <p:nvPr/>
        </p:nvSpPr>
        <p:spPr>
          <a:xfrm>
            <a:off x="2985242" y="1936376"/>
            <a:ext cx="4927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Problem</a:t>
            </a:r>
            <a:r>
              <a:rPr lang="en-US" dirty="0"/>
              <a:t>: what if “students opened their </a:t>
            </a:r>
            <a:r>
              <a:rPr lang="en-US" dirty="0" err="1"/>
              <a:t>w</a:t>
            </a:r>
            <a:r>
              <a:rPr lang="en-US" baseline="-25000" dirty="0" err="1"/>
              <a:t>j</a:t>
            </a:r>
            <a:r>
              <a:rPr lang="en-US" dirty="0"/>
              <a:t>“ never occurred in data?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ACBB4C-4C63-4341-BCDD-4B7DBD380DF4}"/>
              </a:ext>
            </a:extLst>
          </p:cNvPr>
          <p:cNvSpPr txBox="1"/>
          <p:nvPr/>
        </p:nvSpPr>
        <p:spPr>
          <a:xfrm>
            <a:off x="2407019" y="1485537"/>
            <a:ext cx="1821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Sparsity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BAAF9-462C-B64E-B110-E980CD518BE7}"/>
              </a:ext>
            </a:extLst>
          </p:cNvPr>
          <p:cNvSpPr txBox="1"/>
          <p:nvPr/>
        </p:nvSpPr>
        <p:spPr>
          <a:xfrm>
            <a:off x="2985242" y="2602105"/>
            <a:ext cx="2827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j</a:t>
            </a:r>
            <a:r>
              <a:rPr lang="en-US" baseline="-25000" dirty="0"/>
              <a:t> </a:t>
            </a:r>
            <a:r>
              <a:rPr lang="en-US" dirty="0"/>
              <a:t>will have zero probability.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60414F-56AE-7742-AD56-B6DF7A4CB9B1}"/>
              </a:ext>
            </a:extLst>
          </p:cNvPr>
          <p:cNvSpPr/>
          <p:nvPr/>
        </p:nvSpPr>
        <p:spPr>
          <a:xfrm>
            <a:off x="2407019" y="3798332"/>
            <a:ext cx="7611035" cy="1170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E14FEA-137A-F043-A8B2-435999C2F016}"/>
                  </a:ext>
                </a:extLst>
              </p:cNvPr>
              <p:cNvSpPr txBox="1"/>
              <p:nvPr/>
            </p:nvSpPr>
            <p:spPr>
              <a:xfrm>
                <a:off x="2985242" y="3879839"/>
                <a:ext cx="4927780" cy="945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(Partial) Solution</a:t>
                </a:r>
                <a:r>
                  <a:rPr lang="en-US" dirty="0"/>
                  <a:t>: </a:t>
                </a:r>
                <a:r>
                  <a:rPr lang="en-US" sz="1800" dirty="0">
                    <a:effectLst/>
                    <a:latin typeface="Calibri" panose="020F0502020204030204" pitchFamily="34" charset="0"/>
                  </a:rPr>
                  <a:t>Add a small </a:t>
                </a:r>
                <a:r>
                  <a:rPr lang="en-US" sz="1800" dirty="0">
                    <a:effectLst/>
                    <a:latin typeface="CambriaMath"/>
                  </a:rPr>
                  <a:t>number </a:t>
                </a:r>
                <a:r>
                  <a:rPr lang="en-US" sz="1800" dirty="0">
                    <a:effectLst/>
                    <a:latin typeface="Calibri" panose="020F0502020204030204" pitchFamily="34" charset="0"/>
                  </a:rPr>
                  <a:t>to count for 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</a:rPr>
                  <a:t>. This is called </a:t>
                </a:r>
                <a:r>
                  <a:rPr lang="en-US" sz="1800" b="1" i="1" dirty="0">
                    <a:effectLst/>
                    <a:latin typeface="Calibri" panose="020F0502020204030204" pitchFamily="34" charset="0"/>
                  </a:rPr>
                  <a:t>smoothing</a:t>
                </a:r>
                <a:r>
                  <a:rPr lang="en-US" sz="1800" dirty="0">
                    <a:effectLst/>
                    <a:latin typeface="Calibri" panose="020F0502020204030204" pitchFamily="34" charset="0"/>
                  </a:rPr>
                  <a:t>. </a:t>
                </a:r>
                <a:endParaRPr lang="en-US" dirty="0">
                  <a:effectLst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E14FEA-137A-F043-A8B2-435999C2F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242" y="3879839"/>
                <a:ext cx="4927780" cy="945643"/>
              </a:xfrm>
              <a:prstGeom prst="rect">
                <a:avLst/>
              </a:prstGeom>
              <a:blipFill>
                <a:blip r:embed="rId2"/>
                <a:stretch>
                  <a:fillRect l="-1285" t="-2632" r="-1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A30CCCE6-4988-0F40-A8FD-54B2753CA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424" y="5312314"/>
            <a:ext cx="8471647" cy="123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674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E35D5-CD59-E642-8434-FD32909EF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9973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Problems</a:t>
            </a:r>
            <a:r>
              <a:rPr lang="en-US" dirty="0"/>
              <a:t> with n-gram Language Models </a:t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496618-B788-8145-A48A-5539CEBFB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436" y="2326341"/>
            <a:ext cx="8606818" cy="31723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1CA2B9-2FE5-FE48-82C9-AA56189EE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081" y="5498726"/>
            <a:ext cx="5533838" cy="13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07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CBE33-0D70-0A4A-BCEE-DB3538056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issue: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C52EC-4D1D-ED4B-90D2-4B6B7B8F1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0" dirty="0">
                <a:effectLst/>
                <a:latin typeface="HelveticaNeue" panose="02000503000000020004" pitchFamily="2" charset="0"/>
              </a:rPr>
              <a:t>We treat all words / prefixes independently of each other! </a:t>
            </a:r>
            <a:endParaRPr lang="en-US" dirty="0">
              <a:effectLst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E80541-32C5-1241-A659-A0C5819D7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241" y="2902382"/>
            <a:ext cx="8377518" cy="395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44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717CB-B1E4-DD46-831A-867356FDC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one-hot vectors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1CAD2-181D-CD43-97ED-456A5E9E6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0" dirty="0">
                <a:effectLst/>
                <a:latin typeface="HelveticaNeue" panose="02000503000000020004" pitchFamily="2" charset="0"/>
              </a:rPr>
              <a:t>represent each word as a vector of zeros with a single 1 identifying the index of the word </a:t>
            </a:r>
            <a:endParaRPr lang="en-US" dirty="0">
              <a:effectLst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03C86-75FB-B44C-BC8E-6329415CB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553" y="2915873"/>
            <a:ext cx="8095130" cy="349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2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63FCD-3D67-1C4A-98CB-C48E88ECF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words are equally (dis)similar!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B4C74B-D7CB-284E-B6DC-DB27455BB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850" y="1657350"/>
            <a:ext cx="72263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39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63FCD-3D67-1C4A-98CB-C48E88ECF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words are equally (dis)similar!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B4C74B-D7CB-284E-B6DC-DB27455BB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880" y="1794779"/>
            <a:ext cx="5500220" cy="26969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8BC81C-B4F0-2145-AE14-196198F12563}"/>
              </a:ext>
            </a:extLst>
          </p:cNvPr>
          <p:cNvSpPr txBox="1"/>
          <p:nvPr/>
        </p:nvSpPr>
        <p:spPr>
          <a:xfrm>
            <a:off x="2272553" y="4800600"/>
            <a:ext cx="860611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effectLst/>
                <a:latin typeface="HelveticaNeue" panose="02000503000000020004" pitchFamily="2" charset="0"/>
              </a:rPr>
              <a:t>What we want is a representation space in which words, phrases, sentences etc. that are semantically similar also have similar representations! </a:t>
            </a:r>
            <a:endParaRPr lang="en-US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8798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9F4A0-A645-2E43-9CB8-2602AF677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neural networks!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BF19E6-F0F5-9843-AC98-D25440847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1187" y="1659196"/>
            <a:ext cx="3088391" cy="451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49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9F4A0-A645-2E43-9CB8-2602AF677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neural networks!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BF19E6-F0F5-9843-AC98-D25440847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4725" y="1888638"/>
            <a:ext cx="2908300" cy="42498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7CAE7A-54EA-F545-A201-CDA312442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415" y="2603500"/>
            <a:ext cx="29083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191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90A24-F4FF-724C-8C9B-F98EDE813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as basic building blocks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AE8BD-9ADA-F042-BB47-2E06E9913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 words with low-dimensional vectors called </a:t>
            </a:r>
            <a:r>
              <a:rPr lang="en-US" b="1" dirty="0"/>
              <a:t>embeddings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EB20AE-0FB5-C14B-A8CE-09210A96D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0" y="2764865"/>
            <a:ext cx="92329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491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FBBB5-E18B-5042-8962-5F53118FC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Composing embeddings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888C0-4AD9-7444-8912-93A8AA09A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Neural networks </a:t>
            </a:r>
            <a:r>
              <a:rPr lang="en-US" b="1" dirty="0"/>
              <a:t>compose</a:t>
            </a:r>
            <a:r>
              <a:rPr lang="en-US" dirty="0"/>
              <a:t> word embeddings into vectors for phrases, sentences and documents.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A66366-C1FF-DB47-BD79-A29387A93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579" y="3678891"/>
            <a:ext cx="61087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827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11400-0B75-BA4F-AAB8-D81EA1F15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say I want to train a model for sentiment analysis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A3452-17FC-F846-B1D8-6DE33BA3E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701899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b="0" dirty="0">
                <a:effectLst/>
                <a:latin typeface="HelveticaNeue" panose="02000503000000020004" pitchFamily="2" charset="0"/>
              </a:rPr>
              <a:t>In the past, I would simply train a </a:t>
            </a:r>
            <a:r>
              <a:rPr lang="en-US" sz="1800" b="0" i="1" dirty="0">
                <a:effectLst/>
                <a:latin typeface="HelveticaNeue" panose="02000503000000020004" pitchFamily="2" charset="0"/>
              </a:rPr>
              <a:t>supervised </a:t>
            </a:r>
            <a:r>
              <a:rPr lang="en-US" sz="1800" b="0" dirty="0">
                <a:effectLst/>
                <a:latin typeface="HelveticaNeue" panose="02000503000000020004" pitchFamily="2" charset="0"/>
              </a:rPr>
              <a:t>model on labeled sentiment examples (i.e., review text / score pairs from IMDB) </a:t>
            </a:r>
            <a:endParaRPr lang="en-US" dirty="0">
              <a:effectLst/>
            </a:endParaRPr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5B7052-6124-9649-9CC7-167DAD4D6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607" y="3033559"/>
            <a:ext cx="2520305" cy="313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6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FBBB5-E18B-5042-8962-5F53118FC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Predict the next word from composed prefix representation 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A66366-C1FF-DB47-BD79-A29387A93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579" y="3678891"/>
            <a:ext cx="6108700" cy="14097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5BFFFCC-8B39-074C-90EF-4A9AEB6F3458}"/>
              </a:ext>
            </a:extLst>
          </p:cNvPr>
          <p:cNvCxnSpPr>
            <a:cxnSpLocks/>
          </p:cNvCxnSpPr>
          <p:nvPr/>
        </p:nvCxnSpPr>
        <p:spPr>
          <a:xfrm flipV="1">
            <a:off x="7947212" y="2864224"/>
            <a:ext cx="0" cy="1280160"/>
          </a:xfrm>
          <a:prstGeom prst="straightConnector1">
            <a:avLst/>
          </a:prstGeom>
          <a:ln w="34925" cap="flat" cmpd="sng">
            <a:round/>
            <a:headEnd type="none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8294D8-6FDB-C24C-8452-11C8329C2800}"/>
              </a:ext>
            </a:extLst>
          </p:cNvPr>
          <p:cNvSpPr txBox="1"/>
          <p:nvPr/>
        </p:nvSpPr>
        <p:spPr>
          <a:xfrm>
            <a:off x="7090981" y="2371297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 “</a:t>
            </a:r>
            <a:r>
              <a:rPr lang="en-US" b="1" dirty="0"/>
              <a:t>books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067938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D4E726-1449-3E4D-89C5-C7A69A5A6EF1}"/>
              </a:ext>
            </a:extLst>
          </p:cNvPr>
          <p:cNvSpPr txBox="1"/>
          <p:nvPr/>
        </p:nvSpPr>
        <p:spPr>
          <a:xfrm>
            <a:off x="1798544" y="1075329"/>
            <a:ext cx="60982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effectLst/>
                <a:latin typeface="HelveticaNeue" panose="02000503000000020004" pitchFamily="2" charset="0"/>
              </a:rPr>
              <a:t>How does this happen? </a:t>
            </a:r>
            <a:br>
              <a:rPr lang="en-US" sz="2400" b="0" dirty="0">
                <a:effectLst/>
                <a:latin typeface="HelveticaNeue" panose="02000503000000020004" pitchFamily="2" charset="0"/>
              </a:rPr>
            </a:br>
            <a:r>
              <a:rPr lang="en-US" sz="2400" b="0" dirty="0">
                <a:effectLst/>
                <a:latin typeface="HelveticaNeue" panose="02000503000000020004" pitchFamily="2" charset="0"/>
              </a:rPr>
              <a:t>Let’s work our way backwards, starting with the prediction of the next word </a:t>
            </a:r>
            <a:endParaRPr lang="en-US" sz="2400" dirty="0"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125881-5438-8E46-BEE7-B22B0348E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935" y="2956860"/>
            <a:ext cx="6883400" cy="269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99B355-988E-0749-949B-DFFF41327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335" y="3109260"/>
            <a:ext cx="6883400" cy="2692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68187E-92FF-4747-87E2-7C153BD56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878" y="5012714"/>
            <a:ext cx="3479428" cy="124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1495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9C65B2-DB9D-0448-981C-17DCEA768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939800"/>
            <a:ext cx="83820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277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8D3B71-03C1-1A42-9502-11C76E91D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660400"/>
            <a:ext cx="82296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805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CF0447-0E38-AF41-9ABA-FB6353BA436D}"/>
              </a:ext>
            </a:extLst>
          </p:cNvPr>
          <p:cNvSpPr txBox="1"/>
          <p:nvPr/>
        </p:nvSpPr>
        <p:spPr>
          <a:xfrm>
            <a:off x="1341345" y="429871"/>
            <a:ext cx="60982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effectLst/>
                <a:latin typeface="HelveticaNeue" panose="02000503000000020004" pitchFamily="2" charset="0"/>
              </a:rPr>
              <a:t>Let’s say our output vocabulary consists of just four words: “books”, “houses”, “lamps”, and “stamps”. </a:t>
            </a:r>
            <a:endParaRPr lang="en-US" sz="2400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7BFB30-066D-DA4D-A135-388E85B8B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942229"/>
            <a:ext cx="36957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875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CF0447-0E38-AF41-9ABA-FB6353BA436D}"/>
              </a:ext>
            </a:extLst>
          </p:cNvPr>
          <p:cNvSpPr txBox="1"/>
          <p:nvPr/>
        </p:nvSpPr>
        <p:spPr>
          <a:xfrm>
            <a:off x="1341345" y="429871"/>
            <a:ext cx="60982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effectLst/>
                <a:latin typeface="HelveticaNeue" panose="02000503000000020004" pitchFamily="2" charset="0"/>
              </a:rPr>
              <a:t>Let’s say our output vocabulary consists of just four words: “books”, “houses”, “lamps”, and “stamps”. </a:t>
            </a:r>
            <a:endParaRPr lang="en-US" sz="2400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7BFB30-066D-DA4D-A135-388E85B8B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942229"/>
            <a:ext cx="3695700" cy="14859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DA18F72-926C-AE4A-9FD8-782ABE45B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894" y="1496358"/>
            <a:ext cx="62992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172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C4179B-01E1-E146-A631-242070989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497" y="2946400"/>
            <a:ext cx="78359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8487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C4179B-01E1-E146-A631-242070989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497" y="2946400"/>
            <a:ext cx="7835900" cy="391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510B64-84D7-AB4A-83CD-9EE431A14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800" y="3429000"/>
            <a:ext cx="29464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84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E51085-480D-5A4B-B5CE-B095E764A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056" y="3124200"/>
            <a:ext cx="75565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776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E51085-480D-5A4B-B5CE-B095E764A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056" y="3124200"/>
            <a:ext cx="7556500" cy="3733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2EEB81-A837-6D4A-B83E-AD19F1FD5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394" y="1104900"/>
            <a:ext cx="28702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66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11400-0B75-BA4F-AAB8-D81EA1F15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say I want to train a model for sentiment analysis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A3452-17FC-F846-B1D8-6DE33BA3E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701899"/>
          </a:xfrm>
        </p:spPr>
        <p:txBody>
          <a:bodyPr/>
          <a:lstStyle/>
          <a:p>
            <a:r>
              <a:rPr lang="en-US" sz="1800" b="0" dirty="0">
                <a:effectLst/>
                <a:latin typeface="HelveticaNeue" panose="02000503000000020004" pitchFamily="2" charset="0"/>
              </a:rPr>
              <a:t>Nowadays, however, we use </a:t>
            </a:r>
            <a:r>
              <a:rPr lang="en-US" sz="1800" b="0" i="1" dirty="0">
                <a:effectLst/>
                <a:latin typeface="HelveticaNeue" panose="02000503000000020004" pitchFamily="2" charset="0"/>
              </a:rPr>
              <a:t>transfer learning</a:t>
            </a:r>
            <a:r>
              <a:rPr lang="en-US" sz="1800" b="0" dirty="0">
                <a:effectLst/>
                <a:latin typeface="HelveticaNeue" panose="02000503000000020004" pitchFamily="2" charset="0"/>
              </a:rPr>
              <a:t>:</a:t>
            </a:r>
            <a:endParaRPr lang="en-US" sz="1600" dirty="0"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4814EA-E98F-3A44-B0E9-5F23823C7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779" y="3042567"/>
            <a:ext cx="6214951" cy="314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891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AB65F8-CC84-6544-B876-C73B50766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022" y="939800"/>
            <a:ext cx="76708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843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7569EA-D486-B946-BF45-CC4512BC0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381000"/>
            <a:ext cx="84201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0158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B1F946-F2E5-734F-9B33-03782B565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495300"/>
            <a:ext cx="84074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865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232B6C-4CCA-044B-8BF9-C2F3D14E2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501650"/>
            <a:ext cx="815340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043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D7A566-A798-964E-8271-52E3ABD13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336550"/>
            <a:ext cx="86614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8490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888313-E828-EF48-A301-5077D3BCC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177" y="4320989"/>
            <a:ext cx="5334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9168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665BC-2C04-1141-8144-D1EE6F93F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We’ll use the </a:t>
            </a:r>
            <a:r>
              <a:rPr lang="en-US" dirty="0" err="1"/>
              <a:t>softmax</a:t>
            </a:r>
            <a:r>
              <a:rPr lang="en-US" dirty="0"/>
              <a:t> function!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2631FC-0F94-1844-9AA9-1CBFDF6B6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0" y="1627467"/>
            <a:ext cx="69596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031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62DAC-CEB8-9841-867E-C427578B3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sum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D8F81-E113-0846-AF69-DDEAA314E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0" dirty="0">
                <a:effectLst/>
                <a:latin typeface="HelveticaNeue" panose="02000503000000020004" pitchFamily="2" charset="0"/>
              </a:rPr>
              <a:t>Given a </a:t>
            </a:r>
            <a:r>
              <a:rPr lang="en-US" sz="1800" b="0" i="1" dirty="0">
                <a:effectLst/>
                <a:latin typeface="HelveticaNeue" panose="02000503000000020004" pitchFamily="2" charset="0"/>
              </a:rPr>
              <a:t>d</a:t>
            </a:r>
            <a:r>
              <a:rPr lang="en-US" sz="1800" b="0" dirty="0">
                <a:effectLst/>
                <a:latin typeface="HelveticaNeue" panose="02000503000000020004" pitchFamily="2" charset="0"/>
              </a:rPr>
              <a:t>-dimensional vector representation </a:t>
            </a:r>
            <a:r>
              <a:rPr lang="en-US" sz="1800" b="1" i="1" dirty="0">
                <a:effectLst/>
                <a:latin typeface="HelveticaNeue" panose="02000503000000020004" pitchFamily="2" charset="0"/>
              </a:rPr>
              <a:t>x </a:t>
            </a:r>
            <a:r>
              <a:rPr lang="en-US" sz="1800" b="0" dirty="0">
                <a:effectLst/>
                <a:latin typeface="HelveticaNeue" panose="02000503000000020004" pitchFamily="2" charset="0"/>
              </a:rPr>
              <a:t>of a prefix, we do the following to predict the next word: </a:t>
            </a:r>
            <a:endParaRPr lang="en-US" dirty="0">
              <a:effectLst/>
            </a:endParaRPr>
          </a:p>
          <a:p>
            <a:pPr>
              <a:buFont typeface="+mj-lt"/>
              <a:buAutoNum type="arabicPeriod"/>
            </a:pPr>
            <a:r>
              <a:rPr lang="en-US" sz="1800" b="0" dirty="0">
                <a:effectLst/>
                <a:latin typeface="HelveticaNeue" panose="02000503000000020004" pitchFamily="2" charset="0"/>
              </a:rPr>
              <a:t>Project it to a </a:t>
            </a:r>
            <a:r>
              <a:rPr lang="en-US" sz="1800" b="0" i="1" dirty="0">
                <a:effectLst/>
                <a:latin typeface="HelveticaNeue" panose="02000503000000020004" pitchFamily="2" charset="0"/>
              </a:rPr>
              <a:t>V</a:t>
            </a:r>
            <a:r>
              <a:rPr lang="en-US" sz="1800" b="0" dirty="0">
                <a:effectLst/>
                <a:latin typeface="HelveticaNeue" panose="02000503000000020004" pitchFamily="2" charset="0"/>
              </a:rPr>
              <a:t>-dimensional vector using a matrix-vector product (a.k.a. a “linear layer”, or a “feedforward layer”), where </a:t>
            </a:r>
            <a:r>
              <a:rPr lang="en-US" sz="1800" b="0" i="1" dirty="0">
                <a:effectLst/>
                <a:latin typeface="HelveticaNeue" panose="02000503000000020004" pitchFamily="2" charset="0"/>
              </a:rPr>
              <a:t>V </a:t>
            </a:r>
            <a:r>
              <a:rPr lang="en-US" sz="1800" b="0" dirty="0">
                <a:effectLst/>
                <a:latin typeface="HelveticaNeue" panose="02000503000000020004" pitchFamily="2" charset="0"/>
              </a:rPr>
              <a:t>is the size of the vocabulary 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sz="1800" b="0" dirty="0">
                <a:effectLst/>
                <a:latin typeface="HelveticaNeue" panose="02000503000000020004" pitchFamily="2" charset="0"/>
              </a:rPr>
              <a:t>Apply the </a:t>
            </a:r>
            <a:r>
              <a:rPr lang="en-US" sz="1800" b="0" dirty="0" err="1">
                <a:effectLst/>
                <a:latin typeface="HelveticaNeue" panose="02000503000000020004" pitchFamily="2" charset="0"/>
              </a:rPr>
              <a:t>softmax</a:t>
            </a:r>
            <a:r>
              <a:rPr lang="en-US" sz="1800" b="0" dirty="0">
                <a:effectLst/>
                <a:latin typeface="HelveticaNeue" panose="02000503000000020004" pitchFamily="2" charset="0"/>
              </a:rPr>
              <a:t> function to transform the resulting vector into a probability distribution </a:t>
            </a:r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802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8C462E-B669-9942-9009-52F4A08DBF0E}"/>
              </a:ext>
            </a:extLst>
          </p:cNvPr>
          <p:cNvSpPr txBox="1"/>
          <p:nvPr/>
        </p:nvSpPr>
        <p:spPr>
          <a:xfrm>
            <a:off x="2013698" y="506523"/>
            <a:ext cx="609824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effectLst/>
                <a:latin typeface="HelveticaNeue" panose="02000503000000020004" pitchFamily="2" charset="0"/>
              </a:rPr>
              <a:t>Now that we know how to predict </a:t>
            </a:r>
            <a:r>
              <a:rPr lang="en-US" sz="2800" b="1" dirty="0">
                <a:effectLst/>
                <a:latin typeface="HelveticaNeue" panose="02000503000000020004" pitchFamily="2" charset="0"/>
              </a:rPr>
              <a:t>“books”</a:t>
            </a:r>
            <a:r>
              <a:rPr lang="en-US" sz="2800" b="0" dirty="0">
                <a:effectLst/>
                <a:latin typeface="HelveticaNeue" panose="02000503000000020004" pitchFamily="2" charset="0"/>
              </a:rPr>
              <a:t>, let’s focus on how to compute the prefix representation </a:t>
            </a:r>
            <a:r>
              <a:rPr lang="en-US" sz="2800" b="1" i="1" dirty="0">
                <a:effectLst/>
                <a:latin typeface="HelveticaNeue" panose="02000503000000020004" pitchFamily="2" charset="0"/>
              </a:rPr>
              <a:t>x </a:t>
            </a:r>
            <a:r>
              <a:rPr lang="en-US" sz="2800" b="0" dirty="0">
                <a:effectLst/>
                <a:latin typeface="HelveticaNeue" panose="02000503000000020004" pitchFamily="2" charset="0"/>
              </a:rPr>
              <a:t>in the first place! </a:t>
            </a:r>
            <a:endParaRPr lang="en-US" sz="2800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B29786-2E92-AA49-AD87-296A40A69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977" y="2873189"/>
            <a:ext cx="70612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903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0E202A-C2B1-9B45-9414-0C4DD0F68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ffectLst/>
                <a:latin typeface="HelveticaNeue" panose="02000503000000020004" pitchFamily="2" charset="0"/>
              </a:rPr>
              <a:t>Composition functions 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C7D065-6436-EF40-B6DF-CE249321A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b="1" i="1" dirty="0">
                <a:effectLst/>
                <a:latin typeface="HelveticaNeue" panose="02000503000000020004" pitchFamily="2" charset="0"/>
              </a:rPr>
              <a:t>input</a:t>
            </a:r>
            <a:r>
              <a:rPr lang="en-US" sz="1800" b="0" dirty="0">
                <a:effectLst/>
                <a:latin typeface="HelveticaNeue" panose="02000503000000020004" pitchFamily="2" charset="0"/>
              </a:rPr>
              <a:t>: sequence of word embeddings corresponding to the tokens of a given prefix </a:t>
            </a:r>
          </a:p>
          <a:p>
            <a:pPr marL="0" indent="0">
              <a:buNone/>
            </a:pPr>
            <a:r>
              <a:rPr lang="en-US" sz="1800" b="1" i="1" dirty="0">
                <a:effectLst/>
                <a:latin typeface="HelveticaNeue" panose="02000503000000020004" pitchFamily="2" charset="0"/>
              </a:rPr>
              <a:t>output</a:t>
            </a:r>
            <a:r>
              <a:rPr lang="en-US" sz="1800" b="0" dirty="0">
                <a:effectLst/>
                <a:latin typeface="HelveticaNeue" panose="02000503000000020004" pitchFamily="2" charset="0"/>
              </a:rPr>
              <a:t>: single vector </a:t>
            </a:r>
            <a:endParaRPr lang="en-US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  <a:latin typeface="HelveticaNeue" panose="02000503000000020004" pitchFamily="2" charset="0"/>
              </a:rPr>
              <a:t>Element-wise functions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  <a:latin typeface="HelveticaNeue" panose="02000503000000020004" pitchFamily="2" charset="0"/>
              </a:rPr>
              <a:t>e.g., just sum up all of the word embeddings!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  <a:latin typeface="HelveticaNeue" panose="02000503000000020004" pitchFamily="2" charset="0"/>
              </a:rPr>
              <a:t>Concatenation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  <a:latin typeface="HelveticaNeue" panose="02000503000000020004" pitchFamily="2" charset="0"/>
              </a:rPr>
              <a:t>Feed-forward neural networks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  <a:latin typeface="HelveticaNeue" panose="02000503000000020004" pitchFamily="2" charset="0"/>
              </a:rPr>
              <a:t>Convolutional neural networks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  <a:latin typeface="HelveticaNeue" panose="02000503000000020004" pitchFamily="2" charset="0"/>
              </a:rPr>
              <a:t>Recurrent neural networks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  <a:latin typeface="HelveticaNeue" panose="02000503000000020004" pitchFamily="2" charset="0"/>
              </a:rPr>
              <a:t>Transformers (our focus </a:t>
            </a:r>
            <a:r>
              <a:rPr lang="en-US" sz="1800" dirty="0">
                <a:latin typeface="HelveticaNeue" panose="02000503000000020004" pitchFamily="2" charset="0"/>
              </a:rPr>
              <a:t>in </a:t>
            </a:r>
            <a:r>
              <a:rPr lang="en-US" sz="1800" b="0" dirty="0">
                <a:effectLst/>
                <a:latin typeface="HelveticaNeue" panose="02000503000000020004" pitchFamily="2" charset="0"/>
              </a:rPr>
              <a:t>this course)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2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B77BDD-C557-8A46-A8C2-0C8C9DC50AC1}"/>
              </a:ext>
            </a:extLst>
          </p:cNvPr>
          <p:cNvSpPr txBox="1"/>
          <p:nvPr/>
        </p:nvSpPr>
        <p:spPr>
          <a:xfrm>
            <a:off x="1928611" y="893888"/>
            <a:ext cx="60981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effectLst/>
                <a:latin typeface="HelveticaNeue" panose="02000503000000020004" pitchFamily="2" charset="0"/>
              </a:rPr>
              <a:t>This lecture: </a:t>
            </a:r>
            <a:r>
              <a:rPr lang="en-US" sz="2000" b="1" dirty="0">
                <a:effectLst/>
                <a:latin typeface="HelveticaNeue" panose="02000503000000020004" pitchFamily="2" charset="0"/>
              </a:rPr>
              <a:t>language modeling</a:t>
            </a:r>
            <a:r>
              <a:rPr lang="en-US" sz="2000" b="0" dirty="0">
                <a:effectLst/>
                <a:latin typeface="HelveticaNeue" panose="02000503000000020004" pitchFamily="2" charset="0"/>
              </a:rPr>
              <a:t>, which forms the core of most self-supervised NLP approaches </a:t>
            </a:r>
            <a:endParaRPr lang="en-US" sz="2000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162B24-EBED-0948-BA6E-3D6FAFBA1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643" y="1849201"/>
            <a:ext cx="8193791" cy="500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031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8CA0CD-EC4A-6F4A-9544-51267ECFBF97}"/>
              </a:ext>
            </a:extLst>
          </p:cNvPr>
          <p:cNvSpPr txBox="1"/>
          <p:nvPr/>
        </p:nvSpPr>
        <p:spPr>
          <a:xfrm>
            <a:off x="3049121" y="3105835"/>
            <a:ext cx="609824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effectLst/>
                <a:latin typeface="HelveticaNeue" panose="02000503000000020004" pitchFamily="2" charset="0"/>
              </a:rPr>
              <a:t>Let’s look first at </a:t>
            </a:r>
            <a:r>
              <a:rPr lang="en-US" sz="2800" b="0" i="1" dirty="0">
                <a:effectLst/>
                <a:latin typeface="HelveticaNeue" panose="02000503000000020004" pitchFamily="2" charset="0"/>
              </a:rPr>
              <a:t>concatenation</a:t>
            </a:r>
            <a:r>
              <a:rPr lang="en-US" sz="2800" b="0" dirty="0">
                <a:effectLst/>
                <a:latin typeface="HelveticaNeue" panose="02000503000000020004" pitchFamily="2" charset="0"/>
              </a:rPr>
              <a:t>, an easy to understand but limited composition function </a:t>
            </a:r>
            <a:endParaRPr lang="en-US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16253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8DF04-BE34-7E42-81B4-7A26AD348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 fixed-window neural Language Model </a:t>
            </a:r>
            <a:br>
              <a:rPr lang="en-US" dirty="0">
                <a:solidFill>
                  <a:schemeClr val="bg2">
                    <a:lumMod val="50000"/>
                  </a:schemeClr>
                </a:solidFill>
              </a:rPr>
            </a:b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898A67-3127-0D42-B888-247CF6B125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4294" y="4872318"/>
            <a:ext cx="8686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21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8DF04-BE34-7E42-81B4-7A26AD348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 fixed-window neural Language Model </a:t>
            </a:r>
            <a:br>
              <a:rPr lang="en-US" dirty="0">
                <a:solidFill>
                  <a:schemeClr val="bg2">
                    <a:lumMod val="50000"/>
                  </a:schemeClr>
                </a:solidFill>
              </a:rPr>
            </a:b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F9C837-C61D-904B-B98A-26B6D9139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3886200"/>
            <a:ext cx="81915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091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8DF04-BE34-7E42-81B4-7A26AD348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 fixed-window neural Language Model </a:t>
            </a:r>
            <a:br>
              <a:rPr lang="en-US" dirty="0">
                <a:solidFill>
                  <a:schemeClr val="bg2">
                    <a:lumMod val="50000"/>
                  </a:schemeClr>
                </a:solidFill>
              </a:rPr>
            </a:b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4227DB-4F1A-0244-87C2-D7C810498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659" y="3228788"/>
            <a:ext cx="80264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3420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123B80-2C03-6B4D-972D-F412EC5A8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059" y="1651000"/>
            <a:ext cx="8229600" cy="5207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590FC61-03A1-C54E-BE56-1DCF664AAB2B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A fixed-window neural Language Model </a:t>
            </a:r>
            <a:br>
              <a:rPr lang="en-US">
                <a:solidFill>
                  <a:schemeClr val="bg2">
                    <a:lumMod val="50000"/>
                  </a:schemeClr>
                </a:solidFill>
              </a:rPr>
            </a:b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9909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AA0EBB-1809-3B4B-8A8A-6FFF5C37B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356" y="1778000"/>
            <a:ext cx="7886700" cy="5080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73F3231-9DF5-964A-B128-497335645CE7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A fixed-window neural Language Model </a:t>
            </a:r>
            <a:br>
              <a:rPr lang="en-US">
                <a:solidFill>
                  <a:schemeClr val="bg2">
                    <a:lumMod val="50000"/>
                  </a:schemeClr>
                </a:solidFill>
              </a:rPr>
            </a:b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7583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AF2025-AB74-DC48-8183-F312EA6FC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617" y="1832908"/>
            <a:ext cx="3683879" cy="41779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DBB62A-69FE-9843-9627-CA1C711008F2}"/>
              </a:ext>
            </a:extLst>
          </p:cNvPr>
          <p:cNvSpPr txBox="1"/>
          <p:nvPr/>
        </p:nvSpPr>
        <p:spPr>
          <a:xfrm>
            <a:off x="1358153" y="1290918"/>
            <a:ext cx="5922903" cy="369332"/>
          </a:xfrm>
          <a:prstGeom prst="rect">
            <a:avLst/>
          </a:prstGeom>
          <a:solidFill>
            <a:srgbClr val="FFEB02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How does it compare to a </a:t>
            </a:r>
            <a:r>
              <a:rPr lang="en-US" dirty="0" err="1">
                <a:solidFill>
                  <a:sysClr val="windowText" lastClr="000000"/>
                </a:solidFill>
              </a:rPr>
              <a:t>noraml</a:t>
            </a:r>
            <a:r>
              <a:rPr lang="en-US" dirty="0">
                <a:solidFill>
                  <a:sysClr val="windowText" lastClr="000000"/>
                </a:solidFill>
              </a:rPr>
              <a:t> n-gram language model?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8F5C94-5A18-C94D-964F-DA54C7FC7859}"/>
              </a:ext>
            </a:extLst>
          </p:cNvPr>
          <p:cNvSpPr txBox="1"/>
          <p:nvPr/>
        </p:nvSpPr>
        <p:spPr>
          <a:xfrm>
            <a:off x="2030506" y="2541494"/>
            <a:ext cx="32970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AF4F"/>
                </a:solidFill>
                <a:effectLst/>
                <a:latin typeface="Calibri" panose="020F0502020204030204" pitchFamily="34" charset="0"/>
              </a:rPr>
              <a:t>Improvements </a:t>
            </a:r>
            <a:r>
              <a:rPr lang="en-US" sz="1800" dirty="0">
                <a:effectLst/>
                <a:latin typeface="Calibri" panose="020F0502020204030204" pitchFamily="34" charset="0"/>
              </a:rPr>
              <a:t>over </a:t>
            </a:r>
            <a:r>
              <a:rPr lang="en-US" sz="1800" i="1" dirty="0">
                <a:effectLst/>
                <a:latin typeface="Calibri" panose="020F0502020204030204" pitchFamily="34" charset="0"/>
              </a:rPr>
              <a:t>n</a:t>
            </a:r>
            <a:r>
              <a:rPr lang="en-US" sz="1800" dirty="0">
                <a:effectLst/>
                <a:latin typeface="Calibri" panose="020F0502020204030204" pitchFamily="34" charset="0"/>
              </a:rPr>
              <a:t>-gram LM: </a:t>
            </a:r>
            <a:endParaRPr lang="en-US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No sparsity problem </a:t>
            </a:r>
            <a:endParaRPr lang="en-US" sz="1800" dirty="0"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Model size is O(</a:t>
            </a:r>
            <a:r>
              <a:rPr lang="en-US" sz="1800" i="1" dirty="0">
                <a:effectLst/>
                <a:latin typeface="Calibri" panose="020F0502020204030204" pitchFamily="34" charset="0"/>
              </a:rPr>
              <a:t>n</a:t>
            </a:r>
            <a:r>
              <a:rPr lang="en-US" sz="1800" dirty="0">
                <a:effectLst/>
                <a:latin typeface="Calibri" panose="020F0502020204030204" pitchFamily="34" charset="0"/>
              </a:rPr>
              <a:t>) not O(exp(</a:t>
            </a:r>
            <a:r>
              <a:rPr lang="en-US" sz="1800" i="1" dirty="0">
                <a:effectLst/>
                <a:latin typeface="Calibri" panose="020F0502020204030204" pitchFamily="34" charset="0"/>
              </a:rPr>
              <a:t>n</a:t>
            </a:r>
            <a:r>
              <a:rPr lang="en-US" sz="1800" dirty="0">
                <a:effectLst/>
                <a:latin typeface="Calibri" panose="020F0502020204030204" pitchFamily="34" charset="0"/>
              </a:rPr>
              <a:t>)) </a:t>
            </a:r>
            <a:endParaRPr lang="en-US" sz="1800" dirty="0">
              <a:effectLst/>
              <a:latin typeface="ArialMT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C6C464-90FB-EC43-98C8-D3648B3B27A4}"/>
              </a:ext>
            </a:extLst>
          </p:cNvPr>
          <p:cNvSpPr txBox="1"/>
          <p:nvPr/>
        </p:nvSpPr>
        <p:spPr>
          <a:xfrm>
            <a:off x="2084294" y="4558553"/>
            <a:ext cx="363907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Remaining </a:t>
            </a:r>
            <a:r>
              <a:rPr lang="en-US" sz="1800" b="1" dirty="0">
                <a:solidFill>
                  <a:srgbClr val="BF0000"/>
                </a:solidFill>
                <a:effectLst/>
                <a:latin typeface="Calibri" panose="020F0502020204030204" pitchFamily="34" charset="0"/>
              </a:rPr>
              <a:t>problems</a:t>
            </a:r>
            <a:r>
              <a:rPr lang="en-US" sz="1800" dirty="0">
                <a:effectLst/>
                <a:latin typeface="Calibri" panose="020F0502020204030204" pitchFamily="34" charset="0"/>
              </a:rPr>
              <a:t>: </a:t>
            </a:r>
            <a:endParaRPr lang="en-US" dirty="0">
              <a:effectLst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</a:rPr>
              <a:t>Fixed window is </a:t>
            </a:r>
            <a:r>
              <a:rPr lang="en-US" sz="1800" dirty="0">
                <a:solidFill>
                  <a:srgbClr val="BF0000"/>
                </a:solidFill>
                <a:effectLst/>
                <a:latin typeface="Calibri" panose="020F0502020204030204" pitchFamily="34" charset="0"/>
              </a:rPr>
              <a:t>too small 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</a:rPr>
              <a:t>Enlarging window enlarges </a:t>
            </a:r>
            <a:r>
              <a:rPr lang="en-US" sz="1800" b="1" dirty="0">
                <a:effectLst/>
                <a:latin typeface="Calibri" panose="020F0502020204030204" pitchFamily="34" charset="0"/>
              </a:rPr>
              <a:t>w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</a:rPr>
              <a:t>Window can never be large enough! </a:t>
            </a:r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44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E73018-7150-234F-A20A-8033D3D4AE67}"/>
              </a:ext>
            </a:extLst>
          </p:cNvPr>
          <p:cNvSpPr txBox="1"/>
          <p:nvPr/>
        </p:nvSpPr>
        <p:spPr>
          <a:xfrm>
            <a:off x="3049121" y="3244334"/>
            <a:ext cx="60982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>
                <a:solidFill>
                  <a:schemeClr val="bg2">
                    <a:lumMod val="50000"/>
                  </a:schemeClr>
                </a:solidFill>
                <a:effectLst/>
                <a:latin typeface="HelveticaNeue" panose="02000503000000020004" pitchFamily="2" charset="0"/>
              </a:rPr>
              <a:t>Recurrent Neural Networks! </a:t>
            </a:r>
            <a:endParaRPr lang="en-US" sz="3200" dirty="0">
              <a:solidFill>
                <a:schemeClr val="bg2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336763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3A234-6F74-F24C-8AD3-7F868C9FC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RNN Language Model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898E6C-53DB-7748-8971-F8C8FAFED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4312771"/>
            <a:ext cx="83820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050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3A234-6F74-F24C-8AD3-7F868C9FC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RNN Language Model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898E6C-53DB-7748-8971-F8C8FAFED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4312771"/>
            <a:ext cx="8382000" cy="2159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76E608-D038-524E-B83D-8FDC27CED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377" y="2622177"/>
            <a:ext cx="41148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04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D8495-7492-9648-B64C-A2864B0E5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Language models assign a probability to a piece of text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CD943-5621-7A48-B286-AED9D2705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latin typeface="HelveticaNeue" panose="02000503000000020004" pitchFamily="2" charset="0"/>
              </a:rPr>
              <a:t>W</a:t>
            </a:r>
            <a:r>
              <a:rPr lang="en-US" sz="1800" b="0" dirty="0">
                <a:effectLst/>
                <a:latin typeface="HelveticaNeue" panose="02000503000000020004" pitchFamily="2" charset="0"/>
              </a:rPr>
              <a:t>hy would we ever want to do this? </a:t>
            </a:r>
            <a:endParaRPr lang="en-US" sz="1800" dirty="0">
              <a:latin typeface="HelveticaNeue" panose="02000503000000020004" pitchFamily="2" charset="0"/>
            </a:endParaRPr>
          </a:p>
          <a:p>
            <a:r>
              <a:rPr lang="en-US" sz="1800" b="0" dirty="0">
                <a:effectLst/>
                <a:latin typeface="HelveticaNeue" panose="02000503000000020004" pitchFamily="2" charset="0"/>
              </a:rPr>
              <a:t>Translation: </a:t>
            </a:r>
          </a:p>
          <a:p>
            <a:pPr lvl="1"/>
            <a:r>
              <a:rPr lang="en-US" sz="1800" b="0" dirty="0">
                <a:effectLst/>
                <a:latin typeface="HelveticaNeue" panose="02000503000000020004" pitchFamily="2" charset="0"/>
              </a:rPr>
              <a:t>P(</a:t>
            </a:r>
            <a:r>
              <a:rPr lang="en-US" sz="1800" b="0" dirty="0" err="1">
                <a:effectLst/>
                <a:latin typeface="HelveticaNeue" panose="02000503000000020004" pitchFamily="2" charset="0"/>
              </a:rPr>
              <a:t>i</a:t>
            </a:r>
            <a:r>
              <a:rPr lang="en-US" sz="1800" b="0" dirty="0">
                <a:effectLst/>
                <a:latin typeface="HelveticaNeue" panose="02000503000000020004" pitchFamily="2" charset="0"/>
              </a:rPr>
              <a:t> flew to the movies) </a:t>
            </a:r>
            <a:r>
              <a:rPr lang="en-US" sz="1800" b="1" dirty="0">
                <a:effectLst/>
                <a:latin typeface="HelveticaNeue" panose="02000503000000020004" pitchFamily="2" charset="0"/>
              </a:rPr>
              <a:t>&lt;&lt;&lt;&lt;&lt; </a:t>
            </a:r>
            <a:r>
              <a:rPr lang="en-US" sz="1800" b="0" dirty="0">
                <a:effectLst/>
                <a:latin typeface="HelveticaNeue" panose="02000503000000020004" pitchFamily="2" charset="0"/>
              </a:rPr>
              <a:t>P(</a:t>
            </a:r>
            <a:r>
              <a:rPr lang="en-US" sz="1800" b="0" dirty="0" err="1">
                <a:effectLst/>
                <a:latin typeface="HelveticaNeue" panose="02000503000000020004" pitchFamily="2" charset="0"/>
              </a:rPr>
              <a:t>i</a:t>
            </a:r>
            <a:r>
              <a:rPr lang="en-US" sz="1800" b="0" dirty="0">
                <a:effectLst/>
                <a:latin typeface="HelveticaNeue" panose="02000503000000020004" pitchFamily="2" charset="0"/>
              </a:rPr>
              <a:t> went to the movies) </a:t>
            </a:r>
            <a:endParaRPr lang="en-US" dirty="0">
              <a:effectLst/>
            </a:endParaRPr>
          </a:p>
          <a:p>
            <a:r>
              <a:rPr lang="en-US" sz="1800" b="0" dirty="0">
                <a:effectLst/>
                <a:latin typeface="HelveticaNeue" panose="02000503000000020004" pitchFamily="2" charset="0"/>
              </a:rPr>
              <a:t>speech recognition:</a:t>
            </a:r>
          </a:p>
          <a:p>
            <a:pPr lvl="1"/>
            <a:r>
              <a:rPr lang="en-US" sz="1800" b="0" dirty="0">
                <a:effectLst/>
                <a:latin typeface="HelveticaNeue" panose="02000503000000020004" pitchFamily="2" charset="0"/>
              </a:rPr>
              <a:t>P(</a:t>
            </a:r>
            <a:r>
              <a:rPr lang="en-US" sz="1800" b="0" dirty="0" err="1">
                <a:effectLst/>
                <a:latin typeface="HelveticaNeue" panose="02000503000000020004" pitchFamily="2" charset="0"/>
              </a:rPr>
              <a:t>i</a:t>
            </a:r>
            <a:r>
              <a:rPr lang="en-US" sz="1800" b="0" dirty="0">
                <a:effectLst/>
                <a:latin typeface="HelveticaNeue" panose="02000503000000020004" pitchFamily="2" charset="0"/>
              </a:rPr>
              <a:t> saw a van) </a:t>
            </a:r>
            <a:r>
              <a:rPr lang="en-US" sz="1800" b="1" dirty="0">
                <a:effectLst/>
                <a:latin typeface="HelveticaNeue" panose="02000503000000020004" pitchFamily="2" charset="0"/>
              </a:rPr>
              <a:t>&gt;&gt;&gt;&gt;&gt; </a:t>
            </a:r>
            <a:r>
              <a:rPr lang="en-US" sz="1800" b="0" dirty="0">
                <a:effectLst/>
                <a:latin typeface="HelveticaNeue" panose="02000503000000020004" pitchFamily="2" charset="0"/>
              </a:rPr>
              <a:t>P(eyes awe of an) </a:t>
            </a:r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7650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BD5423-73C3-C944-BEFB-8E069170F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955" y="2617300"/>
            <a:ext cx="8369300" cy="36957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B32C45F-F952-994B-8ECC-01CF4620A3BB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 RNN Language Model </a:t>
            </a:r>
            <a:br>
              <a:rPr lang="en-US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9727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B32C45F-F952-994B-8ECC-01CF4620A3BB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 RNN Language Model </a:t>
            </a:r>
            <a:br>
              <a:rPr lang="en-US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11E27D-C8FD-C945-AA3F-B77A4C22E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448" y="2498174"/>
            <a:ext cx="84328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872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B32C45F-F952-994B-8ECC-01CF4620A3BB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 RNN Language Model </a:t>
            </a:r>
            <a:br>
              <a:rPr lang="en-US"/>
            </a:b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6DD4CB-1D87-454A-8ACD-0E8CDDB7F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362" y="2743201"/>
            <a:ext cx="83820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259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B32C45F-F952-994B-8ECC-01CF4620A3BB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 RNN Language Model </a:t>
            </a:r>
            <a:br>
              <a:rPr lang="en-US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6F753-F9B8-8B4D-A5D6-77DBDF22EC38}"/>
              </a:ext>
            </a:extLst>
          </p:cNvPr>
          <p:cNvSpPr txBox="1"/>
          <p:nvPr/>
        </p:nvSpPr>
        <p:spPr>
          <a:xfrm>
            <a:off x="-2460812" y="683110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9FB2F8-56F9-1A42-8E08-78F7DDFAC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0" y="2944906"/>
            <a:ext cx="8407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963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B32C45F-F952-994B-8ECC-01CF4620A3BB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 RNN Language Model </a:t>
            </a:r>
            <a:br>
              <a:rPr lang="en-US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6F753-F9B8-8B4D-A5D6-77DBDF22EC38}"/>
              </a:ext>
            </a:extLst>
          </p:cNvPr>
          <p:cNvSpPr txBox="1"/>
          <p:nvPr/>
        </p:nvSpPr>
        <p:spPr>
          <a:xfrm>
            <a:off x="-2460812" y="683110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60C281-40B6-0748-92E3-741E7B2BB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618" y="3811563"/>
            <a:ext cx="7430994" cy="30195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6BB36C-9577-F146-B138-B122EAA2A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300" y="1337982"/>
            <a:ext cx="3213100" cy="2400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5B7BF1-EE4A-F84F-9B66-BEA9DC4E7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9412" y="2104091"/>
            <a:ext cx="25908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7647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DBB62A-69FE-9843-9627-CA1C711008F2}"/>
              </a:ext>
            </a:extLst>
          </p:cNvPr>
          <p:cNvSpPr txBox="1"/>
          <p:nvPr/>
        </p:nvSpPr>
        <p:spPr>
          <a:xfrm>
            <a:off x="1358153" y="1290918"/>
            <a:ext cx="1643783" cy="369332"/>
          </a:xfrm>
          <a:prstGeom prst="rect">
            <a:avLst/>
          </a:prstGeom>
          <a:solidFill>
            <a:srgbClr val="FFEB02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Why is it good?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8F5C94-5A18-C94D-964F-DA54C7FC7859}"/>
              </a:ext>
            </a:extLst>
          </p:cNvPr>
          <p:cNvSpPr txBox="1"/>
          <p:nvPr/>
        </p:nvSpPr>
        <p:spPr>
          <a:xfrm>
            <a:off x="1496221" y="1951672"/>
            <a:ext cx="40574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RNN </a:t>
            </a:r>
            <a:r>
              <a:rPr lang="en-US" sz="1800" b="1" dirty="0">
                <a:solidFill>
                  <a:srgbClr val="00AF4F"/>
                </a:solidFill>
                <a:effectLst/>
                <a:latin typeface="Calibri" panose="020F0502020204030204" pitchFamily="34" charset="0"/>
              </a:rPr>
              <a:t>Advantages</a:t>
            </a:r>
            <a:r>
              <a:rPr lang="en-US" sz="1800" dirty="0">
                <a:effectLst/>
                <a:latin typeface="Calibri" panose="020F0502020204030204" pitchFamily="34" charset="0"/>
              </a:rPr>
              <a:t>: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Can process </a:t>
            </a:r>
            <a:r>
              <a:rPr lang="en-US" sz="1800" dirty="0">
                <a:solidFill>
                  <a:srgbClr val="00AF4F"/>
                </a:solidFill>
                <a:effectLst/>
                <a:latin typeface="Calibri" panose="020F0502020204030204" pitchFamily="34" charset="0"/>
              </a:rPr>
              <a:t>any length </a:t>
            </a:r>
            <a:r>
              <a:rPr lang="en-US" sz="1800" dirty="0">
                <a:effectLst/>
                <a:latin typeface="Calibri" panose="020F0502020204030204" pitchFamily="34" charset="0"/>
              </a:rPr>
              <a:t>input </a:t>
            </a:r>
            <a:endParaRPr lang="en-US" dirty="0">
              <a:latin typeface="ArialM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AF4F"/>
                </a:solidFill>
                <a:effectLst/>
                <a:latin typeface="Calibri" panose="020F0502020204030204" pitchFamily="34" charset="0"/>
              </a:rPr>
              <a:t>Model size doesn’t increase for longer input </a:t>
            </a:r>
            <a:endParaRPr lang="en-US" dirty="0">
              <a:solidFill>
                <a:srgbClr val="00AF4F"/>
              </a:solidFill>
              <a:latin typeface="ArialM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Computation for step </a:t>
            </a:r>
            <a:r>
              <a:rPr lang="en-US" sz="1800" i="1" dirty="0">
                <a:effectLst/>
                <a:latin typeface="Calibri" panose="020F0502020204030204" pitchFamily="34" charset="0"/>
              </a:rPr>
              <a:t>t</a:t>
            </a:r>
            <a:r>
              <a:rPr lang="en-US" i="1" dirty="0"/>
              <a:t> </a:t>
            </a:r>
            <a:r>
              <a:rPr lang="en-US" sz="1800" dirty="0">
                <a:effectLst/>
                <a:latin typeface="Calibri" panose="020F0502020204030204" pitchFamily="34" charset="0"/>
              </a:rPr>
              <a:t>can (in theory) use information from </a:t>
            </a:r>
            <a:r>
              <a:rPr lang="en-US" sz="1800" dirty="0">
                <a:solidFill>
                  <a:srgbClr val="00AF4F"/>
                </a:solidFill>
                <a:effectLst/>
                <a:latin typeface="Calibri" panose="020F0502020204030204" pitchFamily="34" charset="0"/>
              </a:rPr>
              <a:t>many steps back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Weights are </a:t>
            </a:r>
            <a:r>
              <a:rPr lang="en-US" sz="1800" dirty="0">
                <a:solidFill>
                  <a:srgbClr val="00AF4F"/>
                </a:solidFill>
                <a:effectLst/>
                <a:latin typeface="Calibri" panose="020F0502020204030204" pitchFamily="34" charset="0"/>
              </a:rPr>
              <a:t>shared </a:t>
            </a:r>
            <a:r>
              <a:rPr lang="en-US" sz="1800" dirty="0">
                <a:effectLst/>
                <a:latin typeface="Calibri" panose="020F0502020204030204" pitchFamily="34" charset="0"/>
              </a:rPr>
              <a:t>across timesteps </a:t>
            </a:r>
            <a:r>
              <a:rPr lang="en-US" sz="1800" dirty="0">
                <a:effectLst/>
                <a:latin typeface="Calibri" panose="020F0502020204030204" pitchFamily="34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</a:rPr>
              <a:t>representations are shared </a:t>
            </a:r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C6C464-90FB-EC43-98C8-D3648B3B27A4}"/>
              </a:ext>
            </a:extLst>
          </p:cNvPr>
          <p:cNvSpPr txBox="1"/>
          <p:nvPr/>
        </p:nvSpPr>
        <p:spPr>
          <a:xfrm>
            <a:off x="1496221" y="4961503"/>
            <a:ext cx="36305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Remaining </a:t>
            </a:r>
            <a:r>
              <a:rPr lang="en-US" sz="1800" b="1" dirty="0">
                <a:solidFill>
                  <a:srgbClr val="BF0000"/>
                </a:solidFill>
                <a:effectLst/>
                <a:latin typeface="Calibri" panose="020F0502020204030204" pitchFamily="34" charset="0"/>
              </a:rPr>
              <a:t>Disadvantages</a:t>
            </a:r>
            <a:r>
              <a:rPr lang="en-US" sz="1800" dirty="0">
                <a:effectLst/>
                <a:latin typeface="Calibri" panose="020F0502020204030204" pitchFamily="34" charset="0"/>
              </a:rPr>
              <a:t>: </a:t>
            </a:r>
            <a:endParaRPr lang="en-US" sz="18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Recurrent computation is 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In practice, difficult to access information from many steps back</a:t>
            </a:r>
            <a:endParaRPr lang="en-US" dirty="0">
              <a:effectLst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9C461F-B9C8-424E-A614-8CA2BAF3E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923" y="1660250"/>
            <a:ext cx="5406400" cy="330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2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6E19E-EBD4-ED46-8C07-D9FBC4E83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C3FF7-42EC-1C42-868C-7C55393CB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focus on word embeddings</a:t>
            </a:r>
          </a:p>
        </p:txBody>
      </p:sp>
    </p:spTree>
    <p:extLst>
      <p:ext uri="{BB962C8B-B14F-4D97-AF65-F5344CB8AC3E}">
        <p14:creationId xmlns:p14="http://schemas.microsoft.com/office/powerpoint/2010/main" val="576926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7CE65-EE44-0245-A04D-6069CBCE2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use Language Models every day!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E7B40D-095F-094C-BDE9-83AC42ADC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827" y="2171700"/>
            <a:ext cx="6103781" cy="418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67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7CE65-EE44-0245-A04D-6069CBCE2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use Language Models every day! 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9A864E-27FE-8B4C-9B4C-0F56B64FD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629" y="2171700"/>
            <a:ext cx="5182763" cy="386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17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ACEFA-841F-8343-821F-0FD5F166E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Language Modeling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E717C-1CAE-624E-B29A-A43580133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effectLst/>
                <a:latin typeface="TrebuchetMS" panose="020B0603020202020204" pitchFamily="34" charset="0"/>
              </a:rPr>
              <a:t>Goal: compute the probability of a sentence or sequence of words: </a:t>
            </a:r>
            <a:endParaRPr lang="en-US" dirty="0">
              <a:effectLst/>
            </a:endParaRPr>
          </a:p>
          <a:p>
            <a:pPr marL="0" indent="0" algn="ctr">
              <a:buNone/>
            </a:pPr>
            <a:r>
              <a:rPr lang="en-US" sz="1800" dirty="0">
                <a:effectLst/>
                <a:latin typeface="TrebuchetMS" panose="020B0603020202020204" pitchFamily="34" charset="0"/>
              </a:rPr>
              <a:t>P(W) = P(w</a:t>
            </a:r>
            <a:r>
              <a:rPr lang="en-US" sz="1800" baseline="-25000" dirty="0">
                <a:effectLst/>
                <a:latin typeface="TrebuchetMS" panose="020B0603020202020204" pitchFamily="34" charset="0"/>
              </a:rPr>
              <a:t>1</a:t>
            </a:r>
            <a:r>
              <a:rPr lang="en-US" sz="1800" dirty="0">
                <a:effectLst/>
                <a:latin typeface="TrebuchetMS" panose="020B0603020202020204" pitchFamily="34" charset="0"/>
              </a:rPr>
              <a:t>,w</a:t>
            </a:r>
            <a:r>
              <a:rPr lang="en-US" sz="1800" baseline="-25000" dirty="0">
                <a:effectLst/>
                <a:latin typeface="TrebuchetMS" panose="020B0603020202020204" pitchFamily="34" charset="0"/>
              </a:rPr>
              <a:t>2</a:t>
            </a:r>
            <a:r>
              <a:rPr lang="en-US" sz="1800" dirty="0">
                <a:effectLst/>
                <a:latin typeface="TrebuchetMS" panose="020B0603020202020204" pitchFamily="34" charset="0"/>
              </a:rPr>
              <a:t>,w</a:t>
            </a:r>
            <a:r>
              <a:rPr lang="en-US" sz="1800" baseline="-25000" dirty="0">
                <a:effectLst/>
                <a:latin typeface="TrebuchetMS" panose="020B0603020202020204" pitchFamily="34" charset="0"/>
              </a:rPr>
              <a:t>3</a:t>
            </a:r>
            <a:r>
              <a:rPr lang="en-US" sz="1800" dirty="0">
                <a:effectLst/>
                <a:latin typeface="TrebuchetMS" panose="020B0603020202020204" pitchFamily="34" charset="0"/>
              </a:rPr>
              <a:t>,w</a:t>
            </a:r>
            <a:r>
              <a:rPr lang="en-US" sz="1800" baseline="-25000" dirty="0">
                <a:effectLst/>
                <a:latin typeface="TrebuchetMS" panose="020B0603020202020204" pitchFamily="34" charset="0"/>
              </a:rPr>
              <a:t>4</a:t>
            </a:r>
            <a:r>
              <a:rPr lang="en-US" sz="1800" dirty="0">
                <a:effectLst/>
                <a:latin typeface="TrebuchetMS" panose="020B0603020202020204" pitchFamily="34" charset="0"/>
              </a:rPr>
              <a:t>,w</a:t>
            </a:r>
            <a:r>
              <a:rPr lang="en-US" sz="1800" baseline="-25000" dirty="0">
                <a:effectLst/>
                <a:latin typeface="TrebuchetMS" panose="020B0603020202020204" pitchFamily="34" charset="0"/>
              </a:rPr>
              <a:t>5</a:t>
            </a:r>
            <a:r>
              <a:rPr lang="en-US" sz="1800" dirty="0">
                <a:effectLst/>
                <a:latin typeface="TrebuchetMS" panose="020B0603020202020204" pitchFamily="34" charset="0"/>
              </a:rPr>
              <a:t>...</a:t>
            </a:r>
            <a:r>
              <a:rPr lang="en-US" sz="1800" dirty="0" err="1">
                <a:effectLst/>
                <a:latin typeface="TrebuchetMS" panose="020B0603020202020204" pitchFamily="34" charset="0"/>
              </a:rPr>
              <a:t>w</a:t>
            </a:r>
            <a:r>
              <a:rPr lang="en-US" sz="1800" baseline="-25000" dirty="0" err="1">
                <a:effectLst/>
                <a:latin typeface="TrebuchetMS" panose="020B0603020202020204" pitchFamily="34" charset="0"/>
              </a:rPr>
              <a:t>n</a:t>
            </a:r>
            <a:r>
              <a:rPr lang="en-US" sz="1800" dirty="0">
                <a:effectLst/>
                <a:latin typeface="TrebuchetMS" panose="020B0603020202020204" pitchFamily="34" charset="0"/>
              </a:rPr>
              <a:t>) </a:t>
            </a:r>
          </a:p>
          <a:p>
            <a:pPr marL="0" indent="0" algn="ctr">
              <a:buNone/>
            </a:pPr>
            <a:endParaRPr lang="en-US" sz="1800" dirty="0">
              <a:latin typeface="TrebuchetMS" panose="020B0603020202020204" pitchFamily="34" charset="0"/>
            </a:endParaRPr>
          </a:p>
          <a:p>
            <a:r>
              <a:rPr lang="en-US" sz="1800" dirty="0">
                <a:effectLst/>
                <a:latin typeface="TrebuchetMS" panose="020B0603020202020204" pitchFamily="34" charset="0"/>
              </a:rPr>
              <a:t>Related task: probability of an upcoming word: P(w5|w1,w2,w3,w4) </a:t>
            </a:r>
            <a:endParaRPr lang="en-US" dirty="0">
              <a:effectLst/>
            </a:endParaRPr>
          </a:p>
          <a:p>
            <a:r>
              <a:rPr lang="en-US" sz="1800" dirty="0">
                <a:effectLst/>
                <a:latin typeface="TrebuchetMS" panose="020B0603020202020204" pitchFamily="34" charset="0"/>
              </a:rPr>
              <a:t>A model that computes either of these:</a:t>
            </a:r>
            <a:br>
              <a:rPr lang="en-US" sz="1800" dirty="0">
                <a:effectLst/>
                <a:latin typeface="TrebuchetMS" panose="020B0603020202020204" pitchFamily="34" charset="0"/>
              </a:rPr>
            </a:br>
            <a:r>
              <a:rPr lang="en-US" sz="1800" dirty="0">
                <a:effectLst/>
                <a:latin typeface="TrebuchetMS" panose="020B0603020202020204" pitchFamily="34" charset="0"/>
              </a:rPr>
              <a:t>P(W) or P(w</a:t>
            </a:r>
            <a:r>
              <a:rPr lang="en-US" sz="1800" baseline="-25000" dirty="0">
                <a:effectLst/>
                <a:latin typeface="TrebuchetMS" panose="020B0603020202020204" pitchFamily="34" charset="0"/>
              </a:rPr>
              <a:t>n</a:t>
            </a:r>
            <a:r>
              <a:rPr lang="en-US" sz="1800" dirty="0">
                <a:effectLst/>
                <a:latin typeface="TrebuchetMS" panose="020B0603020202020204" pitchFamily="34" charset="0"/>
              </a:rPr>
              <a:t>|w</a:t>
            </a:r>
            <a:r>
              <a:rPr lang="en-US" sz="1800" baseline="-25000" dirty="0">
                <a:effectLst/>
                <a:latin typeface="TrebuchetMS" panose="020B0603020202020204" pitchFamily="34" charset="0"/>
              </a:rPr>
              <a:t>1</a:t>
            </a:r>
            <a:r>
              <a:rPr lang="en-US" sz="1800" dirty="0">
                <a:effectLst/>
                <a:latin typeface="TrebuchetMS" panose="020B0603020202020204" pitchFamily="34" charset="0"/>
              </a:rPr>
              <a:t>,w</a:t>
            </a:r>
            <a:r>
              <a:rPr lang="en-US" sz="1800" baseline="-25000" dirty="0">
                <a:effectLst/>
                <a:latin typeface="TrebuchetMS" panose="020B0603020202020204" pitchFamily="34" charset="0"/>
              </a:rPr>
              <a:t>2</a:t>
            </a:r>
            <a:r>
              <a:rPr lang="en-US" sz="1800" dirty="0">
                <a:effectLst/>
                <a:latin typeface="TrebuchetMS" panose="020B0603020202020204" pitchFamily="34" charset="0"/>
              </a:rPr>
              <a:t>...w</a:t>
            </a:r>
            <a:r>
              <a:rPr lang="en-US" sz="1800" baseline="-25000" dirty="0">
                <a:effectLst/>
                <a:latin typeface="TrebuchetMS" panose="020B0603020202020204" pitchFamily="34" charset="0"/>
              </a:rPr>
              <a:t>n-1</a:t>
            </a:r>
            <a:r>
              <a:rPr lang="en-US" sz="1800" dirty="0">
                <a:effectLst/>
                <a:latin typeface="TrebuchetMS" panose="020B0603020202020204" pitchFamily="34" charset="0"/>
              </a:rPr>
              <a:t>) is called a </a:t>
            </a:r>
            <a:r>
              <a:rPr lang="en-US" sz="1800" b="1" dirty="0">
                <a:solidFill>
                  <a:srgbClr val="A3001E"/>
                </a:solidFill>
                <a:effectLst/>
                <a:latin typeface="TrebuchetMS" panose="020B0603020202020204" pitchFamily="34" charset="0"/>
              </a:rPr>
              <a:t>language model </a:t>
            </a:r>
            <a:r>
              <a:rPr lang="en-US" sz="1800" dirty="0">
                <a:effectLst/>
                <a:latin typeface="TrebuchetMS" panose="020B0603020202020204" pitchFamily="34" charset="0"/>
              </a:rPr>
              <a:t>or </a:t>
            </a:r>
            <a:r>
              <a:rPr lang="en-US" sz="1800" b="1" dirty="0">
                <a:solidFill>
                  <a:srgbClr val="A3001E"/>
                </a:solidFill>
                <a:effectLst/>
                <a:latin typeface="TrebuchetMS" panose="020B0603020202020204" pitchFamily="34" charset="0"/>
              </a:rPr>
              <a:t>LM </a:t>
            </a:r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r>
              <a:rPr lang="en-US" dirty="0"/>
              <a:t>We can compute the joint probability using the chain rule:</a:t>
            </a:r>
          </a:p>
          <a:p>
            <a:pPr lvl="1"/>
            <a:r>
              <a:rPr lang="en-US" dirty="0"/>
              <a:t>P(x1,x2,x3,...,</a:t>
            </a:r>
            <a:r>
              <a:rPr lang="en-US" dirty="0" err="1"/>
              <a:t>xn</a:t>
            </a:r>
            <a:r>
              <a:rPr lang="en-US" dirty="0"/>
              <a:t>) = P(x1)P(x2|x1)P(x3|x1,x2)...P(xn|x1,...,xn-1)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41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Theme1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1193DA2F-ABF1-EE46-B93A-8138CE30D4B0}" vid="{A9322BE1-0066-E641-8B2F-9B2BDE4804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4451</TotalTime>
  <Words>1339</Words>
  <Application>Microsoft Macintosh PowerPoint</Application>
  <PresentationFormat>Widescreen</PresentationFormat>
  <Paragraphs>146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5" baseType="lpstr">
      <vt:lpstr>Arial</vt:lpstr>
      <vt:lpstr>ArialMT</vt:lpstr>
      <vt:lpstr>Calibri</vt:lpstr>
      <vt:lpstr>Cambria Math</vt:lpstr>
      <vt:lpstr>CambriaMath</vt:lpstr>
      <vt:lpstr>Franklin Gothic Book</vt:lpstr>
      <vt:lpstr>HelveticaNeue</vt:lpstr>
      <vt:lpstr>TrebuchetMS</vt:lpstr>
      <vt:lpstr>Theme1</vt:lpstr>
      <vt:lpstr>Neural  Language modeling</vt:lpstr>
      <vt:lpstr>CA 1</vt:lpstr>
      <vt:lpstr>Let’s say I want to train a model for sentiment analysis  </vt:lpstr>
      <vt:lpstr>Let’s say I want to train a model for sentiment analysis  </vt:lpstr>
      <vt:lpstr>PowerPoint Presentation</vt:lpstr>
      <vt:lpstr>Language models assign a probability to a piece of text  </vt:lpstr>
      <vt:lpstr>You use Language Models every day!  </vt:lpstr>
      <vt:lpstr>You use Language Models every day!  </vt:lpstr>
      <vt:lpstr>Probabilistic Language Modeling </vt:lpstr>
      <vt:lpstr>Probabilistic Language Modeling </vt:lpstr>
      <vt:lpstr>How to estimate these probabilities  </vt:lpstr>
      <vt:lpstr>Markov Assumption  </vt:lpstr>
      <vt:lpstr>N-gram models  </vt:lpstr>
      <vt:lpstr>Bigram estimates of sentence probabilities  </vt:lpstr>
      <vt:lpstr>Logs to avoid underflow</vt:lpstr>
      <vt:lpstr>Evaluation using perplexity</vt:lpstr>
      <vt:lpstr>Language modeling review</vt:lpstr>
      <vt:lpstr>N-gram models</vt:lpstr>
      <vt:lpstr>Problems with n-gram Language Models  </vt:lpstr>
      <vt:lpstr>Problems with n-gram Language Models  </vt:lpstr>
      <vt:lpstr>Problems with n-gram Language Models  </vt:lpstr>
      <vt:lpstr>Another issue:  </vt:lpstr>
      <vt:lpstr>one-hot vectors  </vt:lpstr>
      <vt:lpstr>all words are equally (dis)similar!  </vt:lpstr>
      <vt:lpstr>all words are equally (dis)similar!  </vt:lpstr>
      <vt:lpstr>Enter neural networks!  </vt:lpstr>
      <vt:lpstr>Enter neural networks!  </vt:lpstr>
      <vt:lpstr>Words as basic building blocks  </vt:lpstr>
      <vt:lpstr>Composing embeddings  </vt:lpstr>
      <vt:lpstr>Predict the next word from composed prefix representation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We’ll use the softmax function!  </vt:lpstr>
      <vt:lpstr>To sum up</vt:lpstr>
      <vt:lpstr>PowerPoint Presentation</vt:lpstr>
      <vt:lpstr>Composition functions </vt:lpstr>
      <vt:lpstr>PowerPoint Presentation</vt:lpstr>
      <vt:lpstr>A fixed-window neural Language Model  </vt:lpstr>
      <vt:lpstr>A fixed-window neural Language Model  </vt:lpstr>
      <vt:lpstr>A fixed-window neural Language Model  </vt:lpstr>
      <vt:lpstr>PowerPoint Presentation</vt:lpstr>
      <vt:lpstr>PowerPoint Presentation</vt:lpstr>
      <vt:lpstr>PowerPoint Presentation</vt:lpstr>
      <vt:lpstr>PowerPoint Presentation</vt:lpstr>
      <vt:lpstr>A RNN Language Model  </vt:lpstr>
      <vt:lpstr>A RNN Language Model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Applications: Classification</dc:title>
  <dc:creator>Yadollah Yaghoobzadeh</dc:creator>
  <cp:lastModifiedBy>Yadollah Yaghoobzadeh</cp:lastModifiedBy>
  <cp:revision>60</cp:revision>
  <dcterms:created xsi:type="dcterms:W3CDTF">2021-10-28T05:03:12Z</dcterms:created>
  <dcterms:modified xsi:type="dcterms:W3CDTF">2022-10-01T15:52:11Z</dcterms:modified>
</cp:coreProperties>
</file>